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305" r:id="rId2"/>
    <p:sldId id="282" r:id="rId3"/>
    <p:sldId id="303" r:id="rId4"/>
    <p:sldId id="299" r:id="rId5"/>
    <p:sldId id="265" r:id="rId6"/>
    <p:sldId id="266" r:id="rId7"/>
    <p:sldId id="337" r:id="rId8"/>
    <p:sldId id="301" r:id="rId9"/>
    <p:sldId id="259" r:id="rId10"/>
    <p:sldId id="324" r:id="rId11"/>
    <p:sldId id="309" r:id="rId12"/>
    <p:sldId id="325" r:id="rId13"/>
    <p:sldId id="340" r:id="rId14"/>
    <p:sldId id="296" r:id="rId15"/>
    <p:sldId id="308" r:id="rId16"/>
    <p:sldId id="326" r:id="rId17"/>
    <p:sldId id="293" r:id="rId18"/>
    <p:sldId id="294" r:id="rId19"/>
    <p:sldId id="327" r:id="rId20"/>
    <p:sldId id="295" r:id="rId21"/>
    <p:sldId id="328" r:id="rId22"/>
    <p:sldId id="277" r:id="rId23"/>
    <p:sldId id="329" r:id="rId24"/>
    <p:sldId id="349" r:id="rId25"/>
    <p:sldId id="279" r:id="rId26"/>
    <p:sldId id="330" r:id="rId27"/>
    <p:sldId id="310" r:id="rId28"/>
    <p:sldId id="298" r:id="rId29"/>
    <p:sldId id="283" r:id="rId30"/>
    <p:sldId id="284" r:id="rId31"/>
    <p:sldId id="323" r:id="rId32"/>
    <p:sldId id="306" r:id="rId33"/>
    <p:sldId id="331" r:id="rId34"/>
    <p:sldId id="332" r:id="rId35"/>
    <p:sldId id="344" r:id="rId36"/>
    <p:sldId id="352" r:id="rId37"/>
    <p:sldId id="321" r:id="rId38"/>
    <p:sldId id="297" r:id="rId39"/>
    <p:sldId id="345" r:id="rId40"/>
    <p:sldId id="289" r:id="rId41"/>
    <p:sldId id="333" r:id="rId42"/>
    <p:sldId id="290" r:id="rId43"/>
    <p:sldId id="334" r:id="rId44"/>
    <p:sldId id="347" r:id="rId45"/>
    <p:sldId id="348" r:id="rId46"/>
    <p:sldId id="311" r:id="rId47"/>
    <p:sldId id="335" r:id="rId48"/>
    <p:sldId id="336" r:id="rId49"/>
    <p:sldId id="346" r:id="rId50"/>
    <p:sldId id="312" r:id="rId51"/>
    <p:sldId id="338" r:id="rId52"/>
    <p:sldId id="313" r:id="rId53"/>
    <p:sldId id="314" r:id="rId54"/>
    <p:sldId id="316" r:id="rId55"/>
    <p:sldId id="317" r:id="rId56"/>
    <p:sldId id="339" r:id="rId57"/>
    <p:sldId id="350" r:id="rId58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0BE98EC-D90F-4596-A8D9-E740B40618C4}">
          <p14:sldIdLst>
            <p14:sldId id="305"/>
            <p14:sldId id="282"/>
            <p14:sldId id="303"/>
            <p14:sldId id="299"/>
            <p14:sldId id="265"/>
            <p14:sldId id="266"/>
            <p14:sldId id="337"/>
            <p14:sldId id="301"/>
            <p14:sldId id="259"/>
            <p14:sldId id="324"/>
          </p14:sldIdLst>
        </p14:section>
        <p14:section name="Раздел без заголовка" id="{BC5CD4EC-E356-4C92-B55D-96D03EA41F8F}">
          <p14:sldIdLst>
            <p14:sldId id="309"/>
            <p14:sldId id="325"/>
            <p14:sldId id="340"/>
            <p14:sldId id="296"/>
            <p14:sldId id="308"/>
            <p14:sldId id="326"/>
            <p14:sldId id="293"/>
            <p14:sldId id="294"/>
            <p14:sldId id="327"/>
            <p14:sldId id="295"/>
            <p14:sldId id="328"/>
            <p14:sldId id="277"/>
            <p14:sldId id="329"/>
            <p14:sldId id="349"/>
            <p14:sldId id="279"/>
            <p14:sldId id="330"/>
            <p14:sldId id="310"/>
            <p14:sldId id="298"/>
            <p14:sldId id="283"/>
            <p14:sldId id="284"/>
            <p14:sldId id="323"/>
            <p14:sldId id="306"/>
            <p14:sldId id="331"/>
            <p14:sldId id="332"/>
            <p14:sldId id="344"/>
            <p14:sldId id="352"/>
            <p14:sldId id="321"/>
            <p14:sldId id="297"/>
            <p14:sldId id="345"/>
            <p14:sldId id="289"/>
            <p14:sldId id="333"/>
            <p14:sldId id="290"/>
            <p14:sldId id="334"/>
            <p14:sldId id="347"/>
            <p14:sldId id="348"/>
            <p14:sldId id="311"/>
            <p14:sldId id="335"/>
            <p14:sldId id="336"/>
            <p14:sldId id="346"/>
            <p14:sldId id="312"/>
            <p14:sldId id="338"/>
            <p14:sldId id="313"/>
            <p14:sldId id="314"/>
            <p14:sldId id="316"/>
            <p14:sldId id="317"/>
            <p14:sldId id="339"/>
            <p14:sldId id="3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558ED5"/>
    <a:srgbClr val="E74757"/>
    <a:srgbClr val="00B050"/>
    <a:srgbClr val="FFD757"/>
    <a:srgbClr val="0D5D8B"/>
    <a:srgbClr val="7F7F7F"/>
    <a:srgbClr val="634586"/>
    <a:srgbClr val="F18D32"/>
    <a:srgbClr val="5C7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6433" autoAdjust="0"/>
  </p:normalViewPr>
  <p:slideViewPr>
    <p:cSldViewPr>
      <p:cViewPr varScale="1">
        <p:scale>
          <a:sx n="113" d="100"/>
          <a:sy n="113" d="100"/>
        </p:scale>
        <p:origin x="150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66407977-8BBF-464A-8E88-DDC42A6A91DB}" type="datetimeFigureOut">
              <a:rPr lang="ru-RU" smtClean="0"/>
              <a:t>10.04.2024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256AA95A-D739-4742-8FE0-E8EACD1BC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311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361BBBC9-2F55-4F93-945F-1F6EDB4B2784}" type="datetimeFigureOut">
              <a:rPr lang="ru-RU" smtClean="0"/>
              <a:pPr/>
              <a:t>10.04.2024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5418A3C6-21BC-4037-BE40-64B5123F18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160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8A3C6-21BC-4037-BE40-64B5123F184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60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8A3C6-21BC-4037-BE40-64B5123F184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81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8A3C6-21BC-4037-BE40-64B5123F184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531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8A3C6-21BC-4037-BE40-64B5123F184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08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8A3C6-21BC-4037-BE40-64B5123F184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663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8A3C6-21BC-4037-BE40-64B5123F1846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476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18A3C6-21BC-4037-BE40-64B5123F1846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31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resurs-yar.ru/upload/medialibrary/98f/mrhwbjxz6sxxl6lbx088nvg4qrxr30uw.pdf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059737" y="3645024"/>
            <a:ext cx="7344816" cy="2160239"/>
          </a:xfrm>
          <a:prstGeom prst="rect">
            <a:avLst/>
          </a:prstGeom>
          <a:noFill/>
          <a:ln w="381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55681" y="3736728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725" indent="-4763">
              <a:lnSpc>
                <a:spcPct val="150000"/>
              </a:lnSpc>
            </a:pPr>
            <a:r>
              <a:rPr lang="ru-RU" sz="1600" b="1" dirty="0">
                <a:solidFill>
                  <a:srgbClr val="E74757"/>
                </a:solidFill>
                <a:latin typeface="Days" pitchFamily="2" charset="0"/>
              </a:rPr>
              <a:t>ПО СОПРОВОЖДЕНИЮ </a:t>
            </a:r>
          </a:p>
          <a:p>
            <a:pPr marL="720725" indent="-4763">
              <a:lnSpc>
                <a:spcPct val="150000"/>
              </a:lnSpc>
            </a:pPr>
            <a:r>
              <a:rPr lang="ru-RU" sz="1600" b="1" dirty="0">
                <a:solidFill>
                  <a:srgbClr val="E74757"/>
                </a:solidFill>
                <a:latin typeface="Days" pitchFamily="2" charset="0"/>
              </a:rPr>
              <a:t>ПРОФЕССИОНАЛЬНОГО САМООПРЕДЕЛЕНИЯ </a:t>
            </a:r>
          </a:p>
          <a:p>
            <a:pPr marL="720725" indent="-4763">
              <a:lnSpc>
                <a:spcPct val="150000"/>
              </a:lnSpc>
            </a:pPr>
            <a:r>
              <a:rPr lang="ru-RU" sz="1600" b="1" dirty="0">
                <a:solidFill>
                  <a:srgbClr val="E74757"/>
                </a:solidFill>
                <a:latin typeface="Days" pitchFamily="2" charset="0"/>
              </a:rPr>
              <a:t>ВОСПИТАННИКОВ ОРГАНИЗАЦИЙ </a:t>
            </a:r>
            <a:r>
              <a:rPr lang="en-US" sz="1600" b="1" dirty="0" smtClean="0">
                <a:solidFill>
                  <a:srgbClr val="E74757"/>
                </a:solidFill>
                <a:latin typeface="Days" pitchFamily="2" charset="0"/>
              </a:rPr>
              <a:t/>
            </a:r>
            <a:br>
              <a:rPr lang="en-US" sz="1600" b="1" dirty="0" smtClean="0">
                <a:solidFill>
                  <a:srgbClr val="E74757"/>
                </a:solidFill>
                <a:latin typeface="Days" pitchFamily="2" charset="0"/>
              </a:rPr>
            </a:br>
            <a:r>
              <a:rPr lang="ru-RU" sz="1600" b="1" dirty="0" smtClean="0">
                <a:solidFill>
                  <a:srgbClr val="E74757"/>
                </a:solidFill>
                <a:latin typeface="Days" pitchFamily="2" charset="0"/>
              </a:rPr>
              <a:t>ДЛЯ </a:t>
            </a:r>
            <a:r>
              <a:rPr lang="ru-RU" sz="1600" b="1" dirty="0">
                <a:solidFill>
                  <a:srgbClr val="E74757"/>
                </a:solidFill>
                <a:latin typeface="Days" pitchFamily="2" charset="0"/>
              </a:rPr>
              <a:t>ДЕТЕЙ-СИРОТ </a:t>
            </a:r>
            <a:r>
              <a:rPr lang="ru-RU" sz="1600" b="1" dirty="0" smtClean="0">
                <a:solidFill>
                  <a:srgbClr val="E74757"/>
                </a:solidFill>
                <a:latin typeface="Days" pitchFamily="2" charset="0"/>
              </a:rPr>
              <a:t>И </a:t>
            </a:r>
            <a:r>
              <a:rPr lang="ru-RU" sz="1600" b="1" dirty="0">
                <a:solidFill>
                  <a:srgbClr val="E74757"/>
                </a:solidFill>
                <a:latin typeface="Days" pitchFamily="2" charset="0"/>
              </a:rPr>
              <a:t>ДЕТЕЙ, ОСТАВШИХСЯ БЕЗ </a:t>
            </a:r>
            <a:r>
              <a:rPr lang="ru-RU" sz="1600" b="1" dirty="0" smtClean="0">
                <a:solidFill>
                  <a:srgbClr val="E74757"/>
                </a:solidFill>
                <a:latin typeface="Days" pitchFamily="2" charset="0"/>
              </a:rPr>
              <a:t>ПОПЕЧЕНИЯ </a:t>
            </a:r>
            <a:r>
              <a:rPr lang="ru-RU" sz="1600" b="1" dirty="0">
                <a:solidFill>
                  <a:srgbClr val="E74757"/>
                </a:solidFill>
                <a:latin typeface="Days" pitchFamily="2" charset="0"/>
              </a:rPr>
              <a:t>РОДИТЕЛЕЙ</a:t>
            </a:r>
            <a:r>
              <a:rPr lang="ru-RU" sz="1600" b="1" dirty="0" smtClean="0">
                <a:solidFill>
                  <a:srgbClr val="7030A0"/>
                </a:solidFill>
                <a:latin typeface="Days" pitchFamily="2" charset="0"/>
              </a:rPr>
              <a:t> </a:t>
            </a:r>
            <a:endParaRPr lang="en-US" sz="1600" b="1" dirty="0" smtClean="0">
              <a:solidFill>
                <a:srgbClr val="7030A0"/>
              </a:solidFill>
              <a:latin typeface="Days" pitchFamily="2" charset="0"/>
            </a:endParaRPr>
          </a:p>
          <a:p>
            <a:pPr marL="720725" indent="-4763">
              <a:lnSpc>
                <a:spcPct val="150000"/>
              </a:lnSpc>
            </a:pPr>
            <a:endParaRPr lang="ru-RU" sz="1600" b="1" dirty="0" smtClean="0">
              <a:solidFill>
                <a:srgbClr val="7030A0"/>
              </a:solidFill>
              <a:latin typeface="Days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3673" y="3232672"/>
            <a:ext cx="482453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D5D8B"/>
                </a:solidFill>
                <a:latin typeface="Days" pitchFamily="2" charset="0"/>
              </a:rPr>
              <a:t>АНАЛИЗ ДЕЯТЕЛЬНОСТИ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820376" y="5464920"/>
            <a:ext cx="1784072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 smtClean="0">
                <a:solidFill>
                  <a:srgbClr val="0D5D8B"/>
                </a:solidFill>
                <a:latin typeface="Days" pitchFamily="2" charset="0"/>
              </a:rPr>
              <a:t> </a:t>
            </a:r>
            <a:r>
              <a:rPr lang="ru-RU" sz="2400" dirty="0" smtClean="0">
                <a:solidFill>
                  <a:srgbClr val="0D5D8B"/>
                </a:solidFill>
                <a:latin typeface="Days" pitchFamily="2" charset="0"/>
              </a:rPr>
              <a:t>2024 </a:t>
            </a:r>
            <a:r>
              <a:rPr lang="ru-RU" sz="2000" dirty="0" smtClean="0">
                <a:solidFill>
                  <a:srgbClr val="0D5D8B"/>
                </a:solidFill>
                <a:latin typeface="Days" pitchFamily="2" charset="0"/>
              </a:rPr>
              <a:t>год</a:t>
            </a:r>
            <a:r>
              <a:rPr lang="ru-RU" sz="2400" dirty="0" smtClean="0">
                <a:solidFill>
                  <a:srgbClr val="7030A0"/>
                </a:solidFill>
                <a:latin typeface="Days" pitchFamily="2" charset="0"/>
              </a:rPr>
              <a:t>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9696" y="1504480"/>
            <a:ext cx="5600496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Министерство образования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Ярославской области</a:t>
            </a:r>
          </a:p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Государственное учреждение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Ярославской области</a:t>
            </a:r>
          </a:p>
          <a:p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"Центр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</a:rPr>
              <a:t>профессиональной ориентации и психологической поддержки 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"Ресурс" 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190381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C00000"/>
                </a:solidFill>
              </a:rPr>
              <a:t>Письмо министерства </a:t>
            </a:r>
            <a:r>
              <a:rPr lang="ru-RU" sz="1200" dirty="0">
                <a:solidFill>
                  <a:srgbClr val="C00000"/>
                </a:solidFill>
              </a:rPr>
              <a:t>образования Ярославской области </a:t>
            </a:r>
            <a:r>
              <a:rPr lang="ru-RU" sz="1200" dirty="0" smtClean="0">
                <a:solidFill>
                  <a:srgbClr val="C00000"/>
                </a:solidFill>
              </a:rPr>
              <a:t>от 21.11.2023 </a:t>
            </a:r>
            <a:r>
              <a:rPr lang="ru-RU" sz="1200" dirty="0">
                <a:solidFill>
                  <a:srgbClr val="C00000"/>
                </a:solidFill>
              </a:rPr>
              <a:t>№ </a:t>
            </a:r>
            <a:r>
              <a:rPr lang="ru-RU" sz="1200" dirty="0" smtClean="0">
                <a:solidFill>
                  <a:srgbClr val="C00000"/>
                </a:solidFill>
              </a:rPr>
              <a:t>ИХ.24-98382023 </a:t>
            </a:r>
            <a:r>
              <a:rPr lang="ru-RU" sz="1200" b="1" dirty="0" smtClean="0">
                <a:solidFill>
                  <a:srgbClr val="C00000"/>
                </a:solidFill>
              </a:rPr>
              <a:t>"</a:t>
            </a:r>
            <a:r>
              <a:rPr lang="ru-RU" sz="1200" dirty="0" smtClean="0">
                <a:solidFill>
                  <a:srgbClr val="C00000"/>
                </a:solidFill>
              </a:rPr>
              <a:t>О </a:t>
            </a:r>
            <a:r>
              <a:rPr lang="ru-RU" sz="1200" dirty="0">
                <a:solidFill>
                  <a:srgbClr val="C00000"/>
                </a:solidFill>
              </a:rPr>
              <a:t>проведении анализа профориентационной работы за </a:t>
            </a:r>
            <a:r>
              <a:rPr lang="ru-RU" sz="1200" dirty="0" smtClean="0">
                <a:solidFill>
                  <a:srgbClr val="C00000"/>
                </a:solidFill>
              </a:rPr>
              <a:t>2022-2023 учебный год</a:t>
            </a:r>
            <a:r>
              <a:rPr lang="ru-RU" sz="1200" b="1" dirty="0" smtClean="0">
                <a:solidFill>
                  <a:srgbClr val="C00000"/>
                </a:solidFill>
              </a:rPr>
              <a:t>" </a:t>
            </a:r>
          </a:p>
          <a:p>
            <a:r>
              <a:rPr lang="en-US" sz="1200" dirty="0">
                <a:solidFill>
                  <a:srgbClr val="FF0000"/>
                </a:solidFill>
                <a:hlinkClick r:id="rId2"/>
              </a:rPr>
              <a:t>https://</a:t>
            </a:r>
            <a:r>
              <a:rPr lang="en-US" sz="1200" dirty="0" smtClean="0">
                <a:solidFill>
                  <a:srgbClr val="FF0000"/>
                </a:solidFill>
                <a:hlinkClick r:id="rId2"/>
              </a:rPr>
              <a:t>resurs-yar.ru/upload/medialibrary/98f/mrhwbjxz6sxxl6lbx088nvg4qrxr30uw.pdf</a:t>
            </a:r>
            <a:endParaRPr lang="ru-RU" sz="1200" dirty="0" smtClean="0">
              <a:solidFill>
                <a:srgbClr val="FF0000"/>
              </a:solidFill>
            </a:endParaRPr>
          </a:p>
          <a:p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866" y="1744337"/>
            <a:ext cx="2476751" cy="247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5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B05A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4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F18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F18D3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19252" y="211138"/>
            <a:ext cx="7505275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F18D32"/>
                </a:solidFill>
                <a:latin typeface="Days" pitchFamily="2" charset="0"/>
              </a:rPr>
              <a:t>Цели, задачи, </a:t>
            </a:r>
            <a:r>
              <a:rPr lang="ru-RU" b="1" dirty="0" smtClean="0">
                <a:solidFill>
                  <a:srgbClr val="F18D32"/>
                </a:solidFill>
                <a:latin typeface="Days" pitchFamily="2" charset="0"/>
              </a:rPr>
              <a:t>деятельности </a:t>
            </a:r>
            <a:r>
              <a:rPr lang="ru-RU" b="1" dirty="0">
                <a:solidFill>
                  <a:srgbClr val="F18D32"/>
                </a:solidFill>
                <a:latin typeface="Days" pitchFamily="2" charset="0"/>
              </a:rPr>
              <a:t>по сопровождению профессионального </a:t>
            </a:r>
            <a:r>
              <a:rPr lang="ru-RU" b="1" dirty="0" smtClean="0">
                <a:solidFill>
                  <a:srgbClr val="F18D32"/>
                </a:solidFill>
                <a:latin typeface="Days" pitchFamily="2" charset="0"/>
              </a:rPr>
              <a:t>самоопределения</a:t>
            </a:r>
            <a:endParaRPr lang="ru-RU" b="1" dirty="0">
              <a:solidFill>
                <a:srgbClr val="7030A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326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63670" y="854211"/>
            <a:ext cx="4364306" cy="276999"/>
          </a:xfrm>
          <a:prstGeom prst="rect">
            <a:avLst/>
          </a:prstGeom>
          <a:solidFill>
            <a:srgbClr val="F18D32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2.1. ЦЕЛИ И ЗАДАЧИ В КАЖДОМ ОДС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952173"/>
              </p:ext>
            </p:extLst>
          </p:nvPr>
        </p:nvGraphicFramePr>
        <p:xfrm>
          <a:off x="755577" y="1522762"/>
          <a:ext cx="8136903" cy="4714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1">
                  <a:extLst>
                    <a:ext uri="{9D8B030D-6E8A-4147-A177-3AD203B41FA5}">
                      <a16:colId xmlns:a16="http://schemas.microsoft.com/office/drawing/2014/main" xmlns="" val="206633097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92773331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421989411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377449619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508739049"/>
                    </a:ext>
                  </a:extLst>
                </a:gridCol>
                <a:gridCol w="720080"/>
                <a:gridCol w="792088"/>
              </a:tblGrid>
              <a:tr h="27133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Наименование ОДС</a:t>
                      </a:r>
                      <a:endParaRPr lang="ru-RU" sz="1400" dirty="0">
                        <a:latin typeface="+mn-lt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 задача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 задача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 задача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 задача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5 задача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 задача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7622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7123434"/>
                  </a:ext>
                </a:extLst>
              </a:tr>
              <a:tr h="1825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566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32789712"/>
                  </a:ext>
                </a:extLst>
              </a:tr>
              <a:tr h="1559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82257218"/>
                  </a:ext>
                </a:extLst>
              </a:tr>
              <a:tr h="4389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1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9374856"/>
                  </a:ext>
                </a:extLst>
              </a:tr>
              <a:tr h="2503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43532935"/>
                  </a:ext>
                </a:extLst>
              </a:tr>
              <a:tr h="1585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04359113"/>
                  </a:ext>
                </a:extLst>
              </a:tr>
              <a:tr h="1722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1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30477229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6987118"/>
                  </a:ext>
                </a:extLst>
              </a:tr>
              <a:tr h="2876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9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92523889"/>
                  </a:ext>
                </a:extLst>
              </a:tr>
              <a:tr h="392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5817141"/>
                  </a:ext>
                </a:extLst>
              </a:tr>
              <a:tr h="1752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+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629009"/>
                  </a:ext>
                </a:extLst>
              </a:tr>
              <a:tr h="4141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9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6344586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10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87499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23528" y="275638"/>
            <a:ext cx="8820472" cy="4740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31640" y="323364"/>
            <a:ext cx="7741220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Days" pitchFamily="2" charset="0"/>
              </a:rPr>
              <a:t>Нормативно-правовое обеспечение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11300" y="1668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1864" y="5160908"/>
            <a:ext cx="55086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В 2022-2023 учебном </a:t>
            </a:r>
            <a:r>
              <a:rPr lang="ru-RU" sz="1200" dirty="0" smtClean="0"/>
              <a:t>году в сравнении </a:t>
            </a:r>
            <a:r>
              <a:rPr lang="ru-RU" sz="1200" dirty="0"/>
              <a:t>с </a:t>
            </a:r>
            <a:r>
              <a:rPr lang="ru-RU" sz="1200" dirty="0" smtClean="0"/>
              <a:t>2021-2022 учебным годом, обеспечение нормативно-правовой документацией представлено следующим образом количество организаций </a:t>
            </a:r>
            <a:r>
              <a:rPr lang="ru-RU" sz="1200" dirty="0" smtClean="0"/>
              <a:t>имеющих: </a:t>
            </a:r>
            <a:r>
              <a:rPr lang="ru-RU" sz="1200" dirty="0" smtClean="0"/>
              <a:t>план работы по профориентации на год увеличилось,  комплексную программу по </a:t>
            </a:r>
            <a:r>
              <a:rPr lang="ru-RU" sz="1200" dirty="0" err="1" smtClean="0"/>
              <a:t>профориентациии</a:t>
            </a:r>
            <a:r>
              <a:rPr lang="ru-RU" sz="1200" dirty="0" smtClean="0"/>
              <a:t>  и индивидуальные планы сопровождения профессионального самоопределения воспитанников уменьшилось, локальные акты и договоры заключенные в 2023 году осталось на прежнем уровне.</a:t>
            </a:r>
            <a:endParaRPr lang="ru-RU" sz="1200" dirty="0"/>
          </a:p>
          <a:p>
            <a:r>
              <a:rPr lang="ru-RU" sz="1200" dirty="0" smtClean="0"/>
              <a:t> </a:t>
            </a:r>
          </a:p>
          <a:p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4563670" y="836712"/>
            <a:ext cx="4364306" cy="276999"/>
          </a:xfrm>
          <a:prstGeom prst="rect">
            <a:avLst/>
          </a:prstGeom>
          <a:solidFill>
            <a:srgbClr val="634586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3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.1.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НОРМАТИВНО-ПРАВОВОЕ 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ОБЕСПЕЧЕНИЕ 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435920"/>
              </p:ext>
            </p:extLst>
          </p:nvPr>
        </p:nvGraphicFramePr>
        <p:xfrm>
          <a:off x="363574" y="1412776"/>
          <a:ext cx="8460810" cy="3166141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50043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82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62447">
                <a:tc>
                  <a:txBody>
                    <a:bodyPr/>
                    <a:lstStyle/>
                    <a:p>
                      <a:pPr algn="l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Нормативные документы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</a:t>
                      </a:r>
                      <a:r>
                        <a:rPr lang="ru-RU" sz="1200" baseline="0" dirty="0">
                          <a:effectLst/>
                        </a:rPr>
                        <a:t> организаций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Процент от общего </a:t>
                      </a:r>
                      <a:endParaRPr lang="ru-RU" sz="12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кол-ва</a:t>
                      </a:r>
                      <a:endParaRPr lang="ru-RU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406">
                <a:tc rowSpan="2"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Комплексная программа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(раздел образовательной программы)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/>
                      </a:r>
                      <a:b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профориентации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54%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45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6850">
                <a:tc rowSpan="2"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План работы по профориентации на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2023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год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85%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6850">
                <a:tc rowSpan="2"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Индивидуальные планы сопровождения профессионального самоопределения воспитанников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23%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1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6850">
                <a:tc rowSpan="2"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Локальные акты по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профориентации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разработанные и действующие в организации в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2023 году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38%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89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6850">
                <a:tc rowSpan="2"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Договоры, заключённые и действующие в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2023 году 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46%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19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B05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>
            <a:off x="3311864" y="5160908"/>
            <a:ext cx="550860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6" name="Прямоугольный треугольник 15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4321" y="264219"/>
            <a:ext cx="741600" cy="6360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8310705"/>
      </p:ext>
    </p:extLst>
  </p:cSld>
  <p:clrMapOvr>
    <a:masterClrMapping/>
  </p:clrMapOvr>
  <p:transition advTm="32984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11300" y="1668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34369" y="862207"/>
            <a:ext cx="5197533" cy="246221"/>
          </a:xfrm>
          <a:prstGeom prst="rect">
            <a:avLst/>
          </a:prstGeom>
          <a:solidFill>
            <a:srgbClr val="634586"/>
          </a:solidFill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3.2.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НОРМАТИВНО-ПРАВОВОЕ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ОБЕСПЕЧЕНИЕ ПО ОРГАНИЗАЦИЯМ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175447"/>
              </p:ext>
            </p:extLst>
          </p:nvPr>
        </p:nvGraphicFramePr>
        <p:xfrm>
          <a:off x="360216" y="2204864"/>
          <a:ext cx="8581907" cy="4065213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6962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39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39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934">
                  <a:extLst>
                    <a:ext uri="{9D8B030D-6E8A-4147-A177-3AD203B41FA5}">
                      <a16:colId xmlns:a16="http://schemas.microsoft.com/office/drawing/2014/main" xmlns="" val="3309985994"/>
                    </a:ext>
                  </a:extLst>
                </a:gridCol>
                <a:gridCol w="323934">
                  <a:extLst>
                    <a:ext uri="{9D8B030D-6E8A-4147-A177-3AD203B41FA5}">
                      <a16:colId xmlns:a16="http://schemas.microsoft.com/office/drawing/2014/main" xmlns="" val="895153805"/>
                    </a:ext>
                  </a:extLst>
                </a:gridCol>
                <a:gridCol w="323934">
                  <a:extLst>
                    <a:ext uri="{9D8B030D-6E8A-4147-A177-3AD203B41FA5}">
                      <a16:colId xmlns:a16="http://schemas.microsoft.com/office/drawing/2014/main" xmlns="" val="2648033112"/>
                    </a:ext>
                  </a:extLst>
                </a:gridCol>
              </a:tblGrid>
              <a:tr h="2441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7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41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09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8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40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41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46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8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8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458377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5876130"/>
                  </a:ext>
                </a:extLst>
              </a:tr>
              <a:tr h="4346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12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Багрянниковская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+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27085912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076092" y="1650382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000" dirty="0"/>
              <a:t>План работы по профориентации на </a:t>
            </a:r>
            <a:r>
              <a:rPr lang="ru-RU" sz="1000" dirty="0" smtClean="0"/>
              <a:t>2022-2023 учебный </a:t>
            </a:r>
            <a:r>
              <a:rPr lang="ru-RU" sz="1000" dirty="0"/>
              <a:t>год </a:t>
            </a:r>
            <a:endParaRPr lang="ru-RU" sz="1000" dirty="0">
              <a:ea typeface="Times New Roman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64904" y="1493410"/>
            <a:ext cx="53914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000" dirty="0"/>
              <a:t>Индивидуальные планы сопровождения профессионального самоопределения воспитанников </a:t>
            </a:r>
            <a:endParaRPr lang="ru-RU" sz="1000" dirty="0">
              <a:ea typeface="Times New Roman"/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63688" y="1349394"/>
            <a:ext cx="65561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000" dirty="0"/>
              <a:t>Локальные акты по профориентации, разработанные и действующие в организации в </a:t>
            </a:r>
            <a:r>
              <a:rPr lang="ru-RU" sz="1000" dirty="0" smtClean="0"/>
              <a:t>2022-2023 учебном </a:t>
            </a:r>
            <a:r>
              <a:rPr lang="ru-RU" sz="1000" dirty="0"/>
              <a:t>году</a:t>
            </a:r>
            <a:endParaRPr lang="ru-RU" sz="1000" b="1" dirty="0">
              <a:solidFill>
                <a:schemeClr val="lt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37922" y="1196752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000" dirty="0"/>
              <a:t>Договоры, заключённые и действующие в </a:t>
            </a:r>
            <a:r>
              <a:rPr lang="ru-RU" sz="1000" dirty="0" smtClean="0"/>
              <a:t>2022-2023 учебном </a:t>
            </a:r>
            <a:r>
              <a:rPr lang="ru-RU" sz="1000" dirty="0"/>
              <a:t>году</a:t>
            </a:r>
            <a:endParaRPr lang="ru-RU" sz="1000" b="1" dirty="0">
              <a:solidFill>
                <a:schemeClr val="lt1"/>
              </a:solidFill>
            </a:endParaRPr>
          </a:p>
        </p:txBody>
      </p:sp>
      <p:sp>
        <p:nvSpPr>
          <p:cNvPr id="4" name="Стрелка углом 3"/>
          <p:cNvSpPr/>
          <p:nvPr/>
        </p:nvSpPr>
        <p:spPr>
          <a:xfrm rot="16200000" flipH="1" flipV="1">
            <a:off x="8265327" y="1554807"/>
            <a:ext cx="853800" cy="296323"/>
          </a:xfrm>
          <a:prstGeom prst="bentArrow">
            <a:avLst>
              <a:gd name="adj1" fmla="val 32999"/>
              <a:gd name="adj2" fmla="val 25000"/>
              <a:gd name="adj3" fmla="val 25000"/>
              <a:gd name="adj4" fmla="val 4375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Стрелка углом 19"/>
          <p:cNvSpPr/>
          <p:nvPr/>
        </p:nvSpPr>
        <p:spPr>
          <a:xfrm rot="16200000" flipH="1" flipV="1">
            <a:off x="8044485" y="1641914"/>
            <a:ext cx="679586" cy="296323"/>
          </a:xfrm>
          <a:prstGeom prst="bentArrow">
            <a:avLst>
              <a:gd name="adj1" fmla="val 32999"/>
              <a:gd name="adj2" fmla="val 25000"/>
              <a:gd name="adj3" fmla="val 25000"/>
              <a:gd name="adj4" fmla="val 43750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80221" y="1797375"/>
            <a:ext cx="57423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000" dirty="0"/>
              <a:t>Комплексная программа </a:t>
            </a:r>
            <a:r>
              <a:rPr lang="ru-RU" sz="1000" dirty="0" smtClean="0"/>
              <a:t>(</a:t>
            </a:r>
            <a:r>
              <a:rPr lang="ru-RU" sz="1000" dirty="0"/>
              <a:t>раздел образовательной программы) по профориентации</a:t>
            </a:r>
            <a:endParaRPr lang="ru-RU" sz="1000" dirty="0">
              <a:ea typeface="Times New Roman"/>
              <a:cs typeface="Times New Roman"/>
            </a:endParaRPr>
          </a:p>
        </p:txBody>
      </p:sp>
      <p:sp>
        <p:nvSpPr>
          <p:cNvPr id="22" name="Стрелка углом 21"/>
          <p:cNvSpPr/>
          <p:nvPr/>
        </p:nvSpPr>
        <p:spPr>
          <a:xfrm rot="16200000" flipH="1" flipV="1">
            <a:off x="7774763" y="1723940"/>
            <a:ext cx="515534" cy="296323"/>
          </a:xfrm>
          <a:prstGeom prst="bentArrow">
            <a:avLst>
              <a:gd name="adj1" fmla="val 32999"/>
              <a:gd name="adj2" fmla="val 25000"/>
              <a:gd name="adj3" fmla="val 25000"/>
              <a:gd name="adj4" fmla="val 4375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 углом 22"/>
          <p:cNvSpPr/>
          <p:nvPr/>
        </p:nvSpPr>
        <p:spPr>
          <a:xfrm rot="16200000" flipH="1" flipV="1">
            <a:off x="7539332" y="1802421"/>
            <a:ext cx="358573" cy="296323"/>
          </a:xfrm>
          <a:prstGeom prst="bentArrow">
            <a:avLst>
              <a:gd name="adj1" fmla="val 32999"/>
              <a:gd name="adj2" fmla="val 25000"/>
              <a:gd name="adj3" fmla="val 25000"/>
              <a:gd name="adj4" fmla="val 4375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трелка углом 23"/>
          <p:cNvSpPr/>
          <p:nvPr/>
        </p:nvSpPr>
        <p:spPr>
          <a:xfrm rot="16200000" flipH="1" flipV="1">
            <a:off x="7267823" y="1865074"/>
            <a:ext cx="233265" cy="296323"/>
          </a:xfrm>
          <a:prstGeom prst="bentArrow">
            <a:avLst>
              <a:gd name="adj1" fmla="val 32999"/>
              <a:gd name="adj2" fmla="val 25000"/>
              <a:gd name="adj3" fmla="val 25000"/>
              <a:gd name="adj4" fmla="val 4375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275638"/>
            <a:ext cx="8604448" cy="4740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420046" y="233610"/>
            <a:ext cx="7507930" cy="46166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Days" pitchFamily="2" charset="0"/>
              </a:rPr>
              <a:t>НОРМАТИВНО-ПРАВОВОЕ ОБЕСПЕЧЕНИЕ ПРОФОРИЕНТАЦИОННОЙ </a:t>
            </a:r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latin typeface="Days" pitchFamily="2" charset="0"/>
              </a:rPr>
              <a:t/>
            </a:r>
            <a:b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latin typeface="Days" pitchFamily="2" charset="0"/>
              </a:rPr>
            </a:br>
            <a:r>
              <a:rPr lang="ru-RU" sz="1200" b="1" dirty="0" smtClean="0">
                <a:solidFill>
                  <a:schemeClr val="accent4">
                    <a:lumMod val="75000"/>
                  </a:schemeClr>
                </a:solidFill>
                <a:latin typeface="Days" pitchFamily="2" charset="0"/>
              </a:rPr>
              <a:t>ДЕЯТЕЛЬНОСТИ</a:t>
            </a:r>
            <a:endParaRPr lang="ru-RU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7" name="Прямоугольный треугольник 2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ый треугольник 28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04321" y="264219"/>
            <a:ext cx="741600" cy="6360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38355955"/>
      </p:ext>
    </p:extLst>
  </p:cSld>
  <p:clrMapOvr>
    <a:masterClrMapping/>
  </p:clrMapOvr>
  <p:transition advTm="32984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86388"/>
              </p:ext>
            </p:extLst>
          </p:nvPr>
        </p:nvGraphicFramePr>
        <p:xfrm>
          <a:off x="387207" y="1340768"/>
          <a:ext cx="8540769" cy="4987196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23591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xmlns="" val="895153805"/>
                    </a:ext>
                  </a:extLst>
                </a:gridCol>
                <a:gridCol w="3013266">
                  <a:extLst>
                    <a:ext uri="{9D8B030D-6E8A-4147-A177-3AD203B41FA5}">
                      <a16:colId xmlns:a16="http://schemas.microsoft.com/office/drawing/2014/main" xmlns="" val="2648033112"/>
                    </a:ext>
                  </a:extLst>
                </a:gridCol>
              </a:tblGrid>
              <a:tr h="527875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Наименование ОДС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Локальные акты по профориентации, разработанные и действующие в организации в 2022-2023  учебном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году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Договоры, заключённые и действующие в 2022-2023  учебном году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47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1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План мероприятий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профориентационной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работы на учебный год</a:t>
                      </a:r>
                    </a:p>
                    <a:p>
                      <a:pPr algn="l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Решения заседаний педсоветов и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ПМПк</a:t>
                      </a:r>
                      <a:endParaRPr lang="ru-RU" sz="9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l" fontAlgn="auto" hangingPunct="1">
                        <a:spcAft>
                          <a:spcPts val="0"/>
                        </a:spcAft>
                      </a:pPr>
                      <a:endParaRPr lang="ru-RU" sz="9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Соглашение о сотрудничестве с БФ "Дети наши"</a:t>
                      </a:r>
                    </a:p>
                    <a:p>
                      <a:pPr marL="0" algn="l" defTabSz="914400" rtl="0" eaLnBrk="1" fontAlgn="auto" latinLnBrk="0" hangingPunct="1">
                        <a:spcAft>
                          <a:spcPts val="0"/>
                        </a:spcAft>
                      </a:pPr>
                      <a:endParaRPr lang="ru-RU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6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 "Детский дом "Волжский"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Договор с БФ "Дети наши"</a:t>
                      </a:r>
                    </a:p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Договор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 совместной деятельности  с АО "ФПГ ЭНЕРГОКОНТРАКТ"</a:t>
                      </a:r>
                    </a:p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Договор о сотрудничестве и совместной деятельности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 муниципальным учреждением культуры Централизованная библиотечная система города Рыбинска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68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Приказ директора ГУ ЯО "Рыбинский детский дом"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"О работе по сопровождению профессионального самоопределения"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Договор о взаимодействии  от 01.09.2022  - 2023 года с советом ветеранов  МУ МВД России  "Рыбинское</a:t>
                      </a:r>
                    </a:p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Договор о взаимодействии от 26.03.2022 года с ОО ЛПРК "Союз-Чернобыль" (2022 -2023 уч. год- пролонгация)</a:t>
                      </a:r>
                    </a:p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Договор о взаимодействии  с  ООО  "Завод дорожных машин"</a:t>
                      </a:r>
                    </a:p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Договор  об оказании  благотворительной  помощи  с  БФ "Дети наши" 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"Детский дом "Чайка"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План мероприятий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профориентационной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работы на учебный год</a:t>
                      </a:r>
                    </a:p>
                    <a:p>
                      <a:pPr algn="l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Решения заседаний педсоветов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Соглашение о сотрудничестве с БФ "Дети наши"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8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"Солнечный"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Положение о психолого-педагогическом консилиуме ​ГУ ЯО "Детский дом “Солнечный”".</a:t>
                      </a:r>
                    </a:p>
                    <a:p>
                      <a:pPr algn="l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Положение о службе </a:t>
                      </a:r>
                      <a:r>
                        <a:rPr lang="ru-RU" sz="9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постинтернатного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сопровождения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</a:t>
                      </a:r>
                      <a:endParaRPr lang="ru-RU" sz="9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Договор  об оказании  благотворительной  помощи  с  БФ "Дети наши" </a:t>
                      </a:r>
                    </a:p>
                    <a:p>
                      <a:pPr algn="just" fontAlgn="auto" hangingPunct="1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8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1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Договор на предоставление образовательной услуги от 01.09.2023г. 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78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10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школа-интернат"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Положение о профессиональной ориентации обучающихся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just" fontAlgn="auto" hangingPunct="1">
                        <a:spcAft>
                          <a:spcPts val="0"/>
                        </a:spcAft>
                        <a:buNone/>
                      </a:pP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11300" y="1668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47865" y="891001"/>
            <a:ext cx="5580112" cy="276999"/>
          </a:xfrm>
          <a:prstGeom prst="rect">
            <a:avLst/>
          </a:prstGeom>
          <a:solidFill>
            <a:srgbClr val="634586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3.3. ЛОКАЛЬНЫЕ АКТЫ И ДОГОВОРЫ ПО ОРГАНИЗАЦИЯМ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275638"/>
            <a:ext cx="8604448" cy="4740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420046" y="323364"/>
            <a:ext cx="7507930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Days" pitchFamily="2" charset="0"/>
              </a:rPr>
              <a:t>Нормативно-правовое обеспечение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Прямоугольный треугольник 1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4321" y="264219"/>
            <a:ext cx="741600" cy="63608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69920885"/>
      </p:ext>
    </p:extLst>
  </p:cSld>
  <p:clrMapOvr>
    <a:masterClrMapping/>
  </p:clrMapOvr>
  <p:transition advTm="32984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с двумя скругленными соседними углами 18"/>
          <p:cNvSpPr/>
          <p:nvPr/>
        </p:nvSpPr>
        <p:spPr>
          <a:xfrm>
            <a:off x="6804248" y="1315226"/>
            <a:ext cx="630000" cy="419457"/>
          </a:xfrm>
          <a:prstGeom prst="round2SameRect">
            <a:avLst/>
          </a:prstGeom>
          <a:solidFill>
            <a:srgbClr val="B9CDE5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900" dirty="0" smtClean="0"/>
              <a:t>2021</a:t>
            </a:r>
            <a:r>
              <a:rPr lang="ru-RU" sz="900" dirty="0"/>
              <a:t/>
            </a:r>
            <a:br>
              <a:rPr lang="ru-RU" sz="900" dirty="0"/>
            </a:br>
            <a:r>
              <a:rPr lang="ru-RU" sz="900" dirty="0" smtClean="0"/>
              <a:t>год</a:t>
            </a:r>
            <a:endParaRPr lang="ru-RU" sz="900" dirty="0"/>
          </a:p>
        </p:txBody>
      </p:sp>
      <p:sp>
        <p:nvSpPr>
          <p:cNvPr id="27" name="Прямоугольник с двумя скругленными соседними углами 26"/>
          <p:cNvSpPr/>
          <p:nvPr/>
        </p:nvSpPr>
        <p:spPr>
          <a:xfrm>
            <a:off x="6029803" y="1315226"/>
            <a:ext cx="630429" cy="419457"/>
          </a:xfrm>
          <a:prstGeom prst="round2SameRect">
            <a:avLst/>
          </a:prstGeom>
          <a:solidFill>
            <a:srgbClr val="0D5D8B"/>
          </a:solidFill>
        </p:spPr>
        <p:txBody>
          <a:bodyPr wrap="square" lIns="0" rIns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900" dirty="0" smtClean="0">
                <a:solidFill>
                  <a:schemeClr val="bg1"/>
                </a:solidFill>
              </a:rPr>
              <a:t>20</a:t>
            </a:r>
            <a:r>
              <a:rPr lang="ru-RU" sz="900" dirty="0" smtClean="0">
                <a:solidFill>
                  <a:schemeClr val="bg1"/>
                </a:solidFill>
              </a:rPr>
              <a:t>20</a:t>
            </a:r>
            <a:r>
              <a:rPr lang="ru-RU" sz="900" dirty="0">
                <a:solidFill>
                  <a:schemeClr val="bg1"/>
                </a:solidFill>
              </a:rPr>
              <a:t/>
            </a:r>
            <a:br>
              <a:rPr lang="ru-RU" sz="900" dirty="0">
                <a:solidFill>
                  <a:schemeClr val="bg1"/>
                </a:solidFill>
              </a:rPr>
            </a:br>
            <a:r>
              <a:rPr lang="ru-RU" sz="900" dirty="0" smtClean="0">
                <a:solidFill>
                  <a:schemeClr val="bg1"/>
                </a:solidFill>
              </a:rPr>
              <a:t>год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с двумя скругленными соседними углами 28"/>
          <p:cNvSpPr/>
          <p:nvPr/>
        </p:nvSpPr>
        <p:spPr>
          <a:xfrm>
            <a:off x="7542400" y="1315226"/>
            <a:ext cx="630000" cy="419457"/>
          </a:xfrm>
          <a:prstGeom prst="round2SameRect">
            <a:avLst/>
          </a:prstGeom>
          <a:solidFill>
            <a:srgbClr val="0D5D8B"/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900" dirty="0" smtClean="0">
                <a:solidFill>
                  <a:schemeClr val="bg1"/>
                </a:solidFill>
              </a:rPr>
              <a:t>2022</a:t>
            </a:r>
            <a:r>
              <a:rPr lang="ru-RU" sz="900" dirty="0">
                <a:solidFill>
                  <a:schemeClr val="bg1"/>
                </a:solidFill>
              </a:rPr>
              <a:t/>
            </a:r>
            <a:br>
              <a:rPr lang="ru-RU" sz="900" dirty="0">
                <a:solidFill>
                  <a:schemeClr val="bg1"/>
                </a:solidFill>
              </a:rPr>
            </a:br>
            <a:r>
              <a:rPr lang="ru-RU" sz="900" dirty="0" smtClean="0">
                <a:solidFill>
                  <a:schemeClr val="bg1"/>
                </a:solidFill>
              </a:rPr>
              <a:t>год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32" name="Прямоугольник с двумя скругленными соседними углами 31"/>
          <p:cNvSpPr/>
          <p:nvPr/>
        </p:nvSpPr>
        <p:spPr>
          <a:xfrm>
            <a:off x="8297726" y="1315226"/>
            <a:ext cx="630000" cy="419457"/>
          </a:xfrm>
          <a:prstGeom prst="round2Same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1200"/>
              </a:lnSpc>
            </a:pPr>
            <a:r>
              <a:rPr lang="ru-RU" sz="900" dirty="0" smtClean="0"/>
              <a:t>2023</a:t>
            </a:r>
            <a:r>
              <a:rPr lang="ru-RU" sz="900" dirty="0"/>
              <a:t/>
            </a:r>
            <a:br>
              <a:rPr lang="ru-RU" sz="900" dirty="0"/>
            </a:br>
            <a:r>
              <a:rPr lang="ru-RU" sz="900" dirty="0" smtClean="0"/>
              <a:t>год</a:t>
            </a:r>
            <a:endParaRPr lang="ru-RU" sz="900" dirty="0"/>
          </a:p>
        </p:txBody>
      </p:sp>
      <p:sp>
        <p:nvSpPr>
          <p:cNvPr id="41" name="Прямоугольник с двумя скругленными соседними углами 40"/>
          <p:cNvSpPr/>
          <p:nvPr/>
        </p:nvSpPr>
        <p:spPr>
          <a:xfrm rot="16200000">
            <a:off x="3718439" y="3646396"/>
            <a:ext cx="492152" cy="945264"/>
          </a:xfrm>
          <a:prstGeom prst="round2SameRect">
            <a:avLst/>
          </a:prstGeom>
          <a:solidFill>
            <a:srgbClr val="E74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437146" y="3861168"/>
            <a:ext cx="4320000" cy="108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2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карточка 42"/>
          <p:cNvSpPr/>
          <p:nvPr/>
        </p:nvSpPr>
        <p:spPr>
          <a:xfrm>
            <a:off x="3321518" y="3807798"/>
            <a:ext cx="1060811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СТАЖ</a:t>
            </a:r>
          </a:p>
          <a:p>
            <a:pPr algn="r"/>
            <a:r>
              <a:rPr lang="ru-RU" sz="900" dirty="0">
                <a:solidFill>
                  <a:schemeClr val="bg1"/>
                </a:solidFill>
              </a:rPr>
              <a:t>РАБОТЫ</a:t>
            </a:r>
          </a:p>
        </p:txBody>
      </p:sp>
      <p:sp>
        <p:nvSpPr>
          <p:cNvPr id="38" name="Прямоугольник с двумя скругленными соседними углами 37"/>
          <p:cNvSpPr/>
          <p:nvPr/>
        </p:nvSpPr>
        <p:spPr>
          <a:xfrm rot="16200000">
            <a:off x="3727627" y="2331362"/>
            <a:ext cx="492152" cy="963646"/>
          </a:xfrm>
          <a:prstGeom prst="round2SameRect">
            <a:avLst/>
          </a:prstGeom>
          <a:solidFill>
            <a:srgbClr val="E74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55526" y="2564904"/>
            <a:ext cx="4320000" cy="1206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2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карточка 39"/>
          <p:cNvSpPr/>
          <p:nvPr/>
        </p:nvSpPr>
        <p:spPr>
          <a:xfrm>
            <a:off x="3140710" y="2564904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КВАЛИФИКАЦИИ</a:t>
            </a:r>
          </a:p>
        </p:txBody>
      </p:sp>
      <p:sp>
        <p:nvSpPr>
          <p:cNvPr id="30" name="Прямоугольник с двумя скругленными соседними углами 29"/>
          <p:cNvSpPr/>
          <p:nvPr/>
        </p:nvSpPr>
        <p:spPr>
          <a:xfrm rot="16200000">
            <a:off x="3723192" y="1498374"/>
            <a:ext cx="492152" cy="954776"/>
          </a:xfrm>
          <a:prstGeom prst="round2SameRect">
            <a:avLst/>
          </a:prstGeom>
          <a:solidFill>
            <a:srgbClr val="E74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446656" y="1734684"/>
            <a:ext cx="4320000" cy="77718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2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AA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E74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E747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216425"/>
            <a:ext cx="7973835" cy="553998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1500" b="1" dirty="0">
                <a:solidFill>
                  <a:srgbClr val="E74757"/>
                </a:solidFill>
                <a:latin typeface="Days" pitchFamily="2" charset="0"/>
              </a:rPr>
              <a:t>Организационно-педагогическое и кадровое обеспечение сопровождения профессионального самоопределения </a:t>
            </a:r>
            <a:r>
              <a:rPr lang="ru-RU" sz="1500" b="1" dirty="0" smtClean="0">
                <a:solidFill>
                  <a:srgbClr val="E74757"/>
                </a:solidFill>
                <a:latin typeface="Days" pitchFamily="2" charset="0"/>
              </a:rPr>
              <a:t>воспитанников</a:t>
            </a:r>
            <a:endParaRPr lang="ru-RU" sz="1500" b="1" dirty="0">
              <a:solidFill>
                <a:srgbClr val="7030A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63670" y="843011"/>
            <a:ext cx="4364306" cy="276999"/>
          </a:xfrm>
          <a:prstGeom prst="rect">
            <a:avLst/>
          </a:prstGeom>
          <a:solidFill>
            <a:srgbClr val="E74757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4.1. КАДРОВОЕ 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ОБЕСПЕЧЕНИЕ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389168"/>
              </p:ext>
            </p:extLst>
          </p:nvPr>
        </p:nvGraphicFramePr>
        <p:xfrm>
          <a:off x="4455526" y="1742204"/>
          <a:ext cx="4537826" cy="3135359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443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28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489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>
                          <a:solidFill>
                            <a:schemeClr val="tx1"/>
                          </a:solidFill>
                          <a:effectLst/>
                        </a:rPr>
                        <a:t>Высшее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48 (88%)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50 (89%)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43 (88%)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38 (88%)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</a:rPr>
                        <a:t>Среднее профессиональное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(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6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11%)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6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(12%)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0844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Высшая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15 (27%)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18 (37%)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14 (33%)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Первая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38 (68%)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31 (55%)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21 (43%)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19 (44%)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8072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Не требующие аттестации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(10%)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16%)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 (8%)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(14%)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Прошедшие аттестацию</a:t>
                      </a:r>
                      <a:endParaRPr lang="ru-RU" sz="8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(4%)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 (2%)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(12%)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 (9%)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5432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 – 5 лет 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 (12%)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 (4%)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 (2%)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 (5%)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– 10 лет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(10%)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 (4%)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1 (2%)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11 – 15 лет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 (15%)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10 (18%)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(12%)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 (7%)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16 – 20 лет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 (8%)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 (9%)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7(14%)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(14%)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3830"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Более 20 лет</a:t>
                      </a:r>
                      <a:endParaRPr lang="ru-RU" sz="11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129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(55%)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37 (66%)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37 (70%)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32 (74%)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18" name="Блок-схема: карточка 17"/>
          <p:cNvSpPr/>
          <p:nvPr/>
        </p:nvSpPr>
        <p:spPr>
          <a:xfrm>
            <a:off x="3131840" y="167526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14</a:t>
            </a:fld>
            <a:endParaRPr lang="ru-RU" sz="12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23528" y="2602969"/>
            <a:ext cx="27659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E74757"/>
                </a:solidFill>
              </a:rPr>
              <a:t>ОСНОВНЫЕ ДОЛЖНОСТИ </a:t>
            </a:r>
            <a:r>
              <a:rPr lang="ru-RU" sz="1000" dirty="0">
                <a:solidFill>
                  <a:srgbClr val="E74757"/>
                </a:solidFill>
              </a:rPr>
              <a:t/>
            </a:r>
            <a:br>
              <a:rPr lang="ru-RU" sz="1000" dirty="0">
                <a:solidFill>
                  <a:srgbClr val="E74757"/>
                </a:solidFill>
              </a:rPr>
            </a:br>
            <a:r>
              <a:rPr lang="ru-RU" sz="1000" dirty="0">
                <a:solidFill>
                  <a:srgbClr val="E74757"/>
                </a:solidFill>
              </a:rPr>
              <a:t>СПЕЦИАЛИСТОВ, ОТВЕТСТВЕННЫХ </a:t>
            </a:r>
            <a:br>
              <a:rPr lang="ru-RU" sz="1000" dirty="0">
                <a:solidFill>
                  <a:srgbClr val="E74757"/>
                </a:solidFill>
              </a:rPr>
            </a:br>
            <a:r>
              <a:rPr lang="ru-RU" sz="1000" dirty="0">
                <a:solidFill>
                  <a:srgbClr val="E74757"/>
                </a:solidFill>
              </a:rPr>
              <a:t>ЗА ПРОФОРИЕНТАЦИОННУЮ РАБОТУ </a:t>
            </a:r>
            <a:br>
              <a:rPr lang="ru-RU" sz="1000" dirty="0">
                <a:solidFill>
                  <a:srgbClr val="E74757"/>
                </a:solidFill>
              </a:rPr>
            </a:br>
            <a:r>
              <a:rPr lang="ru-RU" sz="800" dirty="0">
                <a:solidFill>
                  <a:srgbClr val="E74757"/>
                </a:solidFill>
              </a:rPr>
              <a:t>(КОЛИЧЕСТВО ЧЕЛОВЕК)</a:t>
            </a: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765209"/>
              </p:ext>
            </p:extLst>
          </p:nvPr>
        </p:nvGraphicFramePr>
        <p:xfrm>
          <a:off x="323528" y="3265324"/>
          <a:ext cx="2654772" cy="2827972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4584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963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68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</a:rPr>
                        <a:t>ЗАМЕСТИТЕЛЬ ДИРЕКТОРА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(7%)</a:t>
                      </a:r>
                      <a:endParaRPr lang="ru-RU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68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СОЦИАЛЬНЫЙ ПЕДАГОГ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10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US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3%)</a:t>
                      </a:r>
                      <a:endParaRPr lang="ru-RU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68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ВОСПИТАТЕЛЬ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8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(19%)</a:t>
                      </a:r>
                      <a:endParaRPr lang="ru-RU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68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ПЕДАГОГ-ПСИХОЛОГ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12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(28%)</a:t>
                      </a:r>
                      <a:endParaRPr lang="ru-RU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68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УЧИТЕЛЬ 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5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(12%)</a:t>
                      </a:r>
                      <a:endParaRPr lang="ru-RU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68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ВРАЧ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2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(5%)</a:t>
                      </a:r>
                      <a:endParaRPr lang="ru-RU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683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ПЕДАГОГ-ОРГАНИЗАТОР 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US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%)</a:t>
                      </a:r>
                      <a:endParaRPr lang="ru-RU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1458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Руководитель службы </a:t>
                      </a:r>
                      <a:r>
                        <a:rPr lang="ru-RU" sz="900" kern="1200" cap="all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постинтернатного</a:t>
                      </a:r>
                      <a:r>
                        <a:rPr lang="ru-RU" sz="90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сопровождения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kern="1200" cap="all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cap="all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Педагог дополнительного образования</a:t>
                      </a:r>
                      <a:endParaRPr lang="ru-RU" sz="900" kern="1200" cap="all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US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%)</a:t>
                      </a:r>
                      <a:endParaRPr lang="ru-RU" sz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i="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i="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</a:t>
                      </a:r>
                      <a:r>
                        <a:rPr lang="en-US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2</a:t>
                      </a:r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%)</a:t>
                      </a:r>
                      <a:endParaRPr lang="ru-RU" sz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323528" y="1268760"/>
            <a:ext cx="30272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E74757"/>
                </a:solidFill>
              </a:rPr>
              <a:t>ПРОФОРИЕНТАЦИОННАЯ ДЕЯТЕЛЬНОСТЬ - </a:t>
            </a:r>
            <a:endParaRPr lang="ru-RU" sz="1200" dirty="0"/>
          </a:p>
          <a:p>
            <a:r>
              <a:rPr lang="ru-RU" sz="1000" dirty="0"/>
              <a:t>ВАЖНЫЙ ПАРАМЕТР АНАЛИЗА КАДРОВОГО СОСТАВА. </a:t>
            </a:r>
            <a:endParaRPr lang="ru-RU" sz="1000" dirty="0" smtClean="0"/>
          </a:p>
          <a:p>
            <a:r>
              <a:rPr lang="ru-RU" sz="1000" dirty="0" smtClean="0"/>
              <a:t>В </a:t>
            </a:r>
            <a:r>
              <a:rPr lang="ru-RU" sz="1400" dirty="0" smtClean="0">
                <a:solidFill>
                  <a:srgbClr val="E74757"/>
                </a:solidFill>
              </a:rPr>
              <a:t>13</a:t>
            </a:r>
            <a:r>
              <a:rPr lang="ru-RU" sz="1000" dirty="0" smtClean="0"/>
              <a:t>-ТИ </a:t>
            </a:r>
            <a:r>
              <a:rPr lang="ru-RU" sz="1000" dirty="0"/>
              <a:t>ОДС  ПРОФОРИЕНТАЦИОННУЮ РАБОТУ РЕАЛИЗУЮТ </a:t>
            </a:r>
            <a:r>
              <a:rPr lang="ru-RU" sz="1400" dirty="0" smtClean="0">
                <a:solidFill>
                  <a:srgbClr val="E74757"/>
                </a:solidFill>
              </a:rPr>
              <a:t>43 </a:t>
            </a:r>
            <a:r>
              <a:rPr lang="ru-RU" sz="1000" dirty="0" smtClean="0"/>
              <a:t>СПЕЦИАЛИСТОВ</a:t>
            </a:r>
            <a:endParaRPr lang="ru-RU" sz="10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359658" y="1340768"/>
            <a:ext cx="0" cy="5184576"/>
          </a:xfrm>
          <a:prstGeom prst="line">
            <a:avLst/>
          </a:prstGeom>
          <a:ln>
            <a:solidFill>
              <a:srgbClr val="E747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989658" y="5160021"/>
            <a:ext cx="4983700" cy="938719"/>
          </a:xfrm>
          <a:prstGeom prst="rect">
            <a:avLst/>
          </a:prstGeom>
          <a:ln>
            <a:solidFill>
              <a:srgbClr val="E74757"/>
            </a:solidFill>
            <a:prstDash val="lgDash"/>
          </a:ln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1000" b="1" dirty="0" smtClean="0"/>
              <a:t>Приведённые данные  показывают изменения: </a:t>
            </a:r>
          </a:p>
          <a:p>
            <a:pPr>
              <a:spcAft>
                <a:spcPts val="300"/>
              </a:spcAft>
            </a:pPr>
            <a:r>
              <a:rPr lang="ru-RU" sz="1000" b="1" dirty="0" smtClean="0"/>
              <a:t>1. Незначительное увеличение доли специалистов с первой категорией и уменьшение с высшей</a:t>
            </a:r>
          </a:p>
          <a:p>
            <a:pPr>
              <a:spcAft>
                <a:spcPts val="300"/>
              </a:spcAft>
            </a:pPr>
            <a:r>
              <a:rPr lang="ru-RU" sz="1000" b="1" dirty="0" smtClean="0"/>
              <a:t>2. Уменьшение доли специалистов с опытом работы от 6 до 20 лет, а так же увеличение с опытом более 20 лет и молодых специалистов</a:t>
            </a:r>
            <a:endParaRPr lang="ru-RU" sz="1000" b="1" dirty="0"/>
          </a:p>
        </p:txBody>
      </p:sp>
      <p:pic>
        <p:nvPicPr>
          <p:cNvPr id="34" name="Picture 4" descr="C:\Users\1\Desktop\справка интернаты\картинки\вывод2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64" y="4646095"/>
            <a:ext cx="440321" cy="39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95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AA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E74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E747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216425"/>
            <a:ext cx="7649723" cy="553998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1500" b="1" dirty="0">
                <a:solidFill>
                  <a:srgbClr val="E74757"/>
                </a:solidFill>
                <a:latin typeface="Days" pitchFamily="2" charset="0"/>
              </a:rPr>
              <a:t>Организационно-педагогическое и кадровое обеспечение сопровождения профессионального самоопределения </a:t>
            </a:r>
            <a:r>
              <a:rPr lang="ru-RU" sz="1500" b="1" dirty="0" smtClean="0">
                <a:solidFill>
                  <a:srgbClr val="E74757"/>
                </a:solidFill>
                <a:latin typeface="Days" pitchFamily="2" charset="0"/>
              </a:rPr>
              <a:t>воспитанников</a:t>
            </a:r>
            <a:endParaRPr lang="ru-RU" sz="1500" b="1" dirty="0">
              <a:solidFill>
                <a:srgbClr val="7030A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19872" y="819311"/>
            <a:ext cx="5491738" cy="400110"/>
          </a:xfrm>
          <a:prstGeom prst="rect">
            <a:avLst/>
          </a:prstGeom>
          <a:solidFill>
            <a:srgbClr val="E74757"/>
          </a:solidFill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4.2 КАДРОВОЕ ОБЕСПЕЧЕНИЕ ПО ВЫПОЛНЯЕМЫМ ФУНКЦИЯМ. КОЛИЧЕСТВО СПЕЦИАЛИСТОВ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15</a:t>
            </a:fld>
            <a:endParaRPr lang="ru-RU" sz="1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70724"/>
              </p:ext>
            </p:extLst>
          </p:nvPr>
        </p:nvGraphicFramePr>
        <p:xfrm>
          <a:off x="282297" y="1241743"/>
          <a:ext cx="8645679" cy="54371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014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8072"/>
                <a:gridCol w="611560"/>
              </a:tblGrid>
              <a:tr h="12511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Виды </a:t>
                      </a:r>
                      <a:r>
                        <a:rPr lang="ru-RU" sz="9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профориентационных</a:t>
                      </a:r>
                      <a:r>
                        <a:rPr lang="ru-RU" sz="9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Должность </a:t>
                      </a:r>
                      <a:endParaRPr lang="ru-RU" sz="9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dirty="0"/>
                        <a:t>ЗАМЕСТИТЕЛЬ ДИРЕКТОРА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dirty="0"/>
                        <a:t>СОЦИАЛЬНЫЙ ПЕДАГОГ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dirty="0"/>
                        <a:t>ВОСПИТАТЕЛЬ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dirty="0"/>
                        <a:t>ПЕДАГОГ-ПСИХОЛОГ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dirty="0"/>
                        <a:t>УЧИТЕЛЬ 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dirty="0"/>
                        <a:t>ВРАЧ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dirty="0"/>
                        <a:t>ПЕДАГОГ-ОРГАНИЗАТОР 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cap="all" baseline="0" dirty="0" smtClean="0"/>
                        <a:t>Руководитель службы </a:t>
                      </a:r>
                      <a:r>
                        <a:rPr lang="ru-RU" sz="750" cap="all" baseline="0" dirty="0" err="1" smtClean="0"/>
                        <a:t>постинтернатного</a:t>
                      </a:r>
                      <a:r>
                        <a:rPr lang="ru-RU" sz="750" cap="all" baseline="0" dirty="0" smtClean="0"/>
                        <a:t> сопровождения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50" cap="all" baseline="0" dirty="0" smtClean="0"/>
                        <a:t>Педагог доп. образования</a:t>
                      </a:r>
                    </a:p>
                    <a:p>
                      <a:endParaRPr lang="ru-RU" sz="75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04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Планирование профориентационной работы, разработка профориентационных программ, проведение профориентационных мероприятий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2226">
                <a:tc>
                  <a:txBody>
                    <a:bodyPr/>
                    <a:lstStyle/>
                    <a:p>
                      <a:r>
                        <a:rPr lang="ru-RU" sz="900" dirty="0"/>
                        <a:t>Разработка индивидуальных планов сопровождения профессиональной ориентации воспитанников.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0428">
                <a:tc>
                  <a:txBody>
                    <a:bodyPr/>
                    <a:lstStyle/>
                    <a:p>
                      <a:r>
                        <a:rPr lang="ru-RU" sz="900" dirty="0"/>
                        <a:t>Организация и координация профориентационной работы, реализация профориентационных программ, проведение </a:t>
                      </a:r>
                      <a:r>
                        <a:rPr lang="ru-RU" sz="900" dirty="0" err="1"/>
                        <a:t>профориентационных</a:t>
                      </a:r>
                      <a:r>
                        <a:rPr lang="ru-RU" sz="900" dirty="0"/>
                        <a:t> </a:t>
                      </a:r>
                      <a:r>
                        <a:rPr lang="ru-RU" sz="900" dirty="0" smtClean="0"/>
                        <a:t>мероприятий.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8893">
                <a:tc>
                  <a:txBody>
                    <a:bodyPr/>
                    <a:lstStyle/>
                    <a:p>
                      <a:r>
                        <a:rPr lang="ru-RU" sz="900" dirty="0"/>
                        <a:t>Организация консультаций (справочно-информационные, диагностические, по медицинским </a:t>
                      </a:r>
                      <a:r>
                        <a:rPr lang="ru-RU" sz="900" dirty="0" smtClean="0"/>
                        <a:t>противопоказаниям </a:t>
                      </a:r>
                      <a:r>
                        <a:rPr lang="ru-RU" sz="900" dirty="0"/>
                        <a:t>и пр.).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900" dirty="0"/>
                        <a:t>Разработка и проведение профориентационных занятий.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6085">
                <a:tc>
                  <a:txBody>
                    <a:bodyPr/>
                    <a:lstStyle/>
                    <a:p>
                      <a:r>
                        <a:rPr lang="ru-RU" sz="900" dirty="0"/>
                        <a:t>Анализ профориентационной работы и ведение документации.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7283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Осуществление предпрофессиональной</a:t>
                      </a:r>
                      <a:r>
                        <a:rPr lang="ru-RU" sz="900" baseline="0" dirty="0" smtClean="0"/>
                        <a:t> подготовки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0470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Медицинское сопровождение вопросов профессионального самоопределения.</a:t>
                      </a:r>
                      <a:endParaRPr lang="ru-RU" sz="900" dirty="0"/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14" name="Прямая соединительная линия 13"/>
          <p:cNvCxnSpPr/>
          <p:nvPr/>
        </p:nvCxnSpPr>
        <p:spPr>
          <a:xfrm flipV="1">
            <a:off x="282297" y="1241664"/>
            <a:ext cx="2201471" cy="132324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29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AA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E74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E747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216425"/>
            <a:ext cx="7649723" cy="553998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1500" b="1" dirty="0">
                <a:solidFill>
                  <a:srgbClr val="E74757"/>
                </a:solidFill>
                <a:latin typeface="Days" pitchFamily="2" charset="0"/>
              </a:rPr>
              <a:t>Организационно-педагогическое и кадровое обеспечение сопровождения профессионального самоопределения </a:t>
            </a:r>
            <a:r>
              <a:rPr lang="ru-RU" sz="1500" b="1" dirty="0" smtClean="0">
                <a:solidFill>
                  <a:srgbClr val="E74757"/>
                </a:solidFill>
                <a:latin typeface="Days" pitchFamily="2" charset="0"/>
              </a:rPr>
              <a:t>воспитанников</a:t>
            </a:r>
            <a:endParaRPr lang="ru-RU" sz="1500" b="1" dirty="0">
              <a:solidFill>
                <a:srgbClr val="7030A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47304" y="819311"/>
            <a:ext cx="4364306" cy="276999"/>
          </a:xfrm>
          <a:prstGeom prst="rect">
            <a:avLst/>
          </a:prstGeom>
          <a:solidFill>
            <a:srgbClr val="E74757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4.3. КАДРОВОЕ ОБЕСПЕЧЕНИЕ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16</a:t>
            </a:fld>
            <a:endParaRPr lang="ru-RU" sz="1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86147"/>
              </p:ext>
            </p:extLst>
          </p:nvPr>
        </p:nvGraphicFramePr>
        <p:xfrm>
          <a:off x="107504" y="1196752"/>
          <a:ext cx="8928991" cy="511902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263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609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147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7589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507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7840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3380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6254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50335"/>
                <a:gridCol w="675301"/>
              </a:tblGrid>
              <a:tr h="268912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Наименование ОДС</a:t>
                      </a:r>
                    </a:p>
                    <a:p>
                      <a:pPr algn="r"/>
                      <a:endParaRPr lang="ru-RU" sz="900" dirty="0" smtClean="0"/>
                    </a:p>
                    <a:p>
                      <a:pPr algn="r"/>
                      <a:r>
                        <a:rPr lang="ru-RU" sz="900" dirty="0" smtClean="0"/>
                        <a:t>Должность</a:t>
                      </a:r>
                      <a:endParaRPr lang="ru-RU" sz="900" dirty="0"/>
                    </a:p>
                  </a:txBody>
                  <a:tcPr marL="68580" marR="6858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ЗАМЕСТИТЕЛЬ ДИРЕКТОРА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СОЦИАЛЬНЫЙ ПЕДАГОГ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ВОСПИТАТЕЛЬ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ПЕДАГОГ-ПСИХОЛОГ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УЧИТЕЛЬ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ВРАЧ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/>
                        <a:t>ПЕДАГОГ-ОРГАНИЗАТОР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cap="all" baseline="0" dirty="0" smtClean="0"/>
                        <a:t>Руководи-</a:t>
                      </a:r>
                      <a:r>
                        <a:rPr lang="ru-RU" sz="700" cap="all" baseline="0" dirty="0" err="1" smtClean="0"/>
                        <a:t>тель</a:t>
                      </a:r>
                      <a:r>
                        <a:rPr lang="ru-RU" sz="700" cap="all" baseline="0" dirty="0" smtClean="0"/>
                        <a:t> службы </a:t>
                      </a:r>
                      <a:r>
                        <a:rPr lang="ru-RU" sz="700" cap="all" baseline="0" dirty="0" err="1" smtClean="0"/>
                        <a:t>постинтер-натного</a:t>
                      </a:r>
                      <a:r>
                        <a:rPr lang="ru-RU" sz="700" cap="all" baseline="0" dirty="0" smtClean="0"/>
                        <a:t> сопровождения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cap="all" baseline="0" dirty="0" smtClean="0"/>
                        <a:t>Педагог доп. </a:t>
                      </a:r>
                      <a:r>
                        <a:rPr lang="ru-RU" sz="700" cap="all" baseline="0" dirty="0" err="1" smtClean="0"/>
                        <a:t>Образова-ния</a:t>
                      </a:r>
                      <a:endParaRPr lang="ru-RU" sz="700" cap="all" baseline="0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84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51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61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9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11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9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</a:t>
                      </a:r>
                      <a:b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им. </a:t>
                      </a:r>
                      <a:r>
                        <a:rPr lang="ru-RU" sz="9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9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Багрянниковская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 flipV="1">
            <a:off x="0" y="1196674"/>
            <a:ext cx="2990859" cy="7464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370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с двумя скругленными соседними углами 16"/>
          <p:cNvSpPr/>
          <p:nvPr/>
        </p:nvSpPr>
        <p:spPr>
          <a:xfrm>
            <a:off x="7472225" y="3283842"/>
            <a:ext cx="1322778" cy="575393"/>
          </a:xfrm>
          <a:prstGeom prst="round2SameRect">
            <a:avLst/>
          </a:prstGeom>
          <a:solidFill>
            <a:srgbClr val="0D5D8B"/>
          </a:solidFill>
        </p:spPr>
        <p:txBody>
          <a:bodyPr wrap="none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000" dirty="0">
                <a:solidFill>
                  <a:schemeClr val="bg1"/>
                </a:solidFill>
              </a:rPr>
              <a:t>Кол-во  </a:t>
            </a:r>
          </a:p>
          <a:p>
            <a:pPr algn="ctr">
              <a:lnSpc>
                <a:spcPts val="1200"/>
              </a:lnSpc>
            </a:pPr>
            <a:r>
              <a:rPr lang="ru-RU" sz="1000" dirty="0">
                <a:solidFill>
                  <a:schemeClr val="bg1"/>
                </a:solidFill>
              </a:rPr>
              <a:t>часов </a:t>
            </a:r>
            <a:r>
              <a:rPr lang="ru-RU" sz="1000" dirty="0" smtClean="0">
                <a:solidFill>
                  <a:schemeClr val="bg1"/>
                </a:solidFill>
              </a:rPr>
              <a:t>проведения</a:t>
            </a: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478818" y="3861048"/>
            <a:ext cx="1322778" cy="15121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с двумя скругленными соседними углами 14"/>
          <p:cNvSpPr/>
          <p:nvPr/>
        </p:nvSpPr>
        <p:spPr>
          <a:xfrm>
            <a:off x="5993284" y="3281622"/>
            <a:ext cx="1485534" cy="573780"/>
          </a:xfrm>
          <a:prstGeom prst="round2SameRect">
            <a:avLst/>
          </a:prstGeom>
          <a:solidFill>
            <a:srgbClr val="B9CDE5"/>
          </a:solidFill>
        </p:spPr>
        <p:txBody>
          <a:bodyPr wrap="none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000" dirty="0" smtClean="0"/>
              <a:t>Кол-во участников</a:t>
            </a:r>
            <a:endParaRPr lang="ru-RU" sz="1000" dirty="0"/>
          </a:p>
          <a:p>
            <a:pPr algn="ctr">
              <a:lnSpc>
                <a:spcPts val="1200"/>
              </a:lnSpc>
            </a:pPr>
            <a:endParaRPr lang="ru-RU" sz="800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ctr">
              <a:lnSpc>
                <a:spcPts val="1200"/>
              </a:lnSpc>
            </a:pP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20902" y="3861048"/>
            <a:ext cx="1457916" cy="15143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4617781" y="3277745"/>
            <a:ext cx="1386408" cy="575393"/>
          </a:xfrm>
          <a:prstGeom prst="round2SameRect">
            <a:avLst/>
          </a:prstGeom>
          <a:solidFill>
            <a:srgbClr val="0D5D8B"/>
          </a:solidFill>
        </p:spPr>
        <p:txBody>
          <a:bodyPr wrap="none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000" dirty="0">
                <a:solidFill>
                  <a:schemeClr val="bg1"/>
                </a:solidFill>
              </a:rPr>
              <a:t>Кол-во </a:t>
            </a:r>
            <a:r>
              <a:rPr lang="ru-RU" sz="1000" dirty="0" smtClean="0">
                <a:solidFill>
                  <a:schemeClr val="bg1"/>
                </a:solidFill>
              </a:rPr>
              <a:t>организаций, </a:t>
            </a:r>
            <a:endParaRPr lang="ru-RU" sz="1000" dirty="0">
              <a:solidFill>
                <a:schemeClr val="bg1"/>
              </a:solidFill>
            </a:endParaRPr>
          </a:p>
          <a:p>
            <a:pPr algn="ctr">
              <a:lnSpc>
                <a:spcPts val="1200"/>
              </a:lnSpc>
            </a:pPr>
            <a:r>
              <a:rPr lang="ru-RU" sz="1000" dirty="0">
                <a:solidFill>
                  <a:schemeClr val="bg1"/>
                </a:solidFill>
              </a:rPr>
              <a:t>использующих форму</a:t>
            </a:r>
            <a:endParaRPr lang="ru-RU" sz="1000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ctr">
              <a:lnSpc>
                <a:spcPts val="1200"/>
              </a:lnSpc>
            </a:pPr>
            <a:endParaRPr lang="ru-RU" sz="800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ctr">
              <a:lnSpc>
                <a:spcPts val="1200"/>
              </a:lnSpc>
            </a:pP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5752" y="3861048"/>
            <a:ext cx="1376274" cy="15121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AA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E74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E747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216425"/>
            <a:ext cx="7901827" cy="553998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1500" b="1" dirty="0">
                <a:solidFill>
                  <a:srgbClr val="E74757"/>
                </a:solidFill>
                <a:latin typeface="Days" pitchFamily="2" charset="0"/>
              </a:rPr>
              <a:t>Организационно-педагогическое и кадровое обеспечение сопровождения профессионального самоопределения воспитанников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9952" y="820455"/>
            <a:ext cx="4788024" cy="553998"/>
          </a:xfrm>
          <a:prstGeom prst="rect">
            <a:avLst/>
          </a:prstGeom>
          <a:solidFill>
            <a:srgbClr val="E74757"/>
          </a:solidFill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4.4.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ПОВЫШЕНИЕ  КВАЛИФИКАЦИИ СПЕЦИАЛИСТОВ </a:t>
            </a:r>
            <a:br>
              <a:rPr lang="ru-RU" sz="1000" dirty="0">
                <a:solidFill>
                  <a:schemeClr val="bg1"/>
                </a:solidFill>
                <a:latin typeface="Days" pitchFamily="2" charset="0"/>
              </a:rPr>
            </a:b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ПО СОПРОВОЖДЕНИЮ ПРОФЕССИОНАЛЬНОГО САМООПРЕДЕЛЕНИЯ И ЖИЗНЕУСТРОЙСТВА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ВЫПУСКНИКОВ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928334"/>
            <a:ext cx="860444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dirty="0">
                <a:solidFill>
                  <a:srgbClr val="E74757"/>
                </a:solidFill>
              </a:rPr>
              <a:t>ПОВЫШЕНИЕ КВАЛИФИКАЦИИ </a:t>
            </a:r>
            <a:r>
              <a:rPr lang="ru-RU" sz="1000" dirty="0"/>
              <a:t>СПЕЦИАЛИСТОВ В ОБЛАСТИ СОПРОВОЖДЕНИЯ ПРОФЕССИОНАЛЬНОГО ВЫБОРА ВОСПИТАННИКОВ - </a:t>
            </a:r>
            <a:br>
              <a:rPr lang="ru-RU" sz="1000" dirty="0"/>
            </a:br>
            <a:r>
              <a:rPr lang="ru-RU" sz="1000" dirty="0"/>
              <a:t>ВАЖНОЕ НАПРАВЛЕНИЕ ПОВЫШЕНИЯ КАЧЕСТВА ПРОФОРИЕНТАЦИОННЫХ УСЛУГ. </a:t>
            </a:r>
          </a:p>
          <a:p>
            <a:pPr>
              <a:spcAft>
                <a:spcPts val="600"/>
              </a:spcAft>
            </a:pPr>
            <a:r>
              <a:rPr lang="ru-RU" sz="1200" dirty="0"/>
              <a:t>В </a:t>
            </a:r>
            <a:r>
              <a:rPr lang="ru-RU" sz="1200" dirty="0" smtClean="0"/>
              <a:t>2023 </a:t>
            </a:r>
            <a:r>
              <a:rPr lang="ru-RU" sz="1200" dirty="0"/>
              <a:t>году </a:t>
            </a:r>
            <a:r>
              <a:rPr lang="ru-RU" sz="1200" dirty="0" smtClean="0"/>
              <a:t>наибольшее количество участников использовало следующие формы повышения квалификации: курсы по повышению квалификации, семинары по профориентационной работе.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355061"/>
              </p:ext>
            </p:extLst>
          </p:nvPr>
        </p:nvGraphicFramePr>
        <p:xfrm>
          <a:off x="1179736" y="3885033"/>
          <a:ext cx="7632848" cy="1472184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3509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Курсы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по повышению квалификации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292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532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Семинар по </a:t>
                      </a:r>
                      <a:r>
                        <a:rPr kumimoji="0" lang="ru-RU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профориентационной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работе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532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Конференции</a:t>
                      </a: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7532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Практические занятия (тренинги)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532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</a:rPr>
                        <a:t>Вебинар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 (онлайн уроки)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5321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Самообразование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43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В течении года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17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4357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с двумя скругленными соседними углами 18"/>
          <p:cNvSpPr/>
          <p:nvPr/>
        </p:nvSpPr>
        <p:spPr>
          <a:xfrm>
            <a:off x="4896528" y="3296017"/>
            <a:ext cx="899608" cy="593355"/>
          </a:xfrm>
          <a:prstGeom prst="round2SameRect">
            <a:avLst/>
          </a:prstGeom>
          <a:solidFill>
            <a:schemeClr val="bg1">
              <a:lumMod val="65000"/>
            </a:schemeClr>
          </a:solidFill>
        </p:spPr>
        <p:txBody>
          <a:bodyPr wrap="none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000" dirty="0">
                <a:solidFill>
                  <a:schemeClr val="bg1"/>
                </a:solidFill>
              </a:rPr>
              <a:t>Количество </a:t>
            </a:r>
          </a:p>
          <a:p>
            <a:pPr algn="ctr">
              <a:lnSpc>
                <a:spcPts val="1200"/>
              </a:lnSpc>
            </a:pPr>
            <a:r>
              <a:rPr lang="ru-RU" sz="1000" dirty="0" smtClean="0">
                <a:solidFill>
                  <a:schemeClr val="bg1"/>
                </a:solidFill>
              </a:rPr>
              <a:t>организаций </a:t>
            </a:r>
            <a:endParaRPr lang="ru-RU" sz="1000" dirty="0">
              <a:solidFill>
                <a:schemeClr val="bg1"/>
              </a:solidFill>
            </a:endParaRPr>
          </a:p>
          <a:p>
            <a:pPr algn="ctr">
              <a:lnSpc>
                <a:spcPts val="1200"/>
              </a:lnSpc>
            </a:pPr>
            <a:r>
              <a:rPr lang="ru-RU" sz="1000" dirty="0">
                <a:solidFill>
                  <a:schemeClr val="bg1"/>
                </a:solidFill>
              </a:rPr>
              <a:t>(% от всех)</a:t>
            </a:r>
          </a:p>
          <a:p>
            <a:pPr algn="ctr">
              <a:lnSpc>
                <a:spcPts val="1200"/>
              </a:lnSpc>
            </a:pPr>
            <a:r>
              <a:rPr lang="ru-RU" sz="1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 rot="16200000">
            <a:off x="746288" y="4318508"/>
            <a:ext cx="641820" cy="1248965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4617192"/>
            <a:ext cx="4104456" cy="14761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2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карточка 14"/>
          <p:cNvSpPr/>
          <p:nvPr/>
        </p:nvSpPr>
        <p:spPr>
          <a:xfrm>
            <a:off x="406850" y="4509120"/>
            <a:ext cx="1260000" cy="663567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1000" dirty="0">
                <a:solidFill>
                  <a:schemeClr val="bg1"/>
                </a:solidFill>
              </a:rPr>
              <a:t>ТЕМАТИКА МАТЕРИАЛОВ </a:t>
            </a:r>
            <a:br>
              <a:rPr lang="ru-RU" sz="1000" dirty="0">
                <a:solidFill>
                  <a:schemeClr val="bg1"/>
                </a:solidFill>
              </a:rPr>
            </a:br>
            <a:r>
              <a:rPr lang="ru-RU" sz="1000" dirty="0">
                <a:solidFill>
                  <a:schemeClr val="bg1"/>
                </a:solidFill>
              </a:rPr>
              <a:t>НА СТЕНДАХ</a:t>
            </a:r>
          </a:p>
        </p:txBody>
      </p:sp>
      <p:sp>
        <p:nvSpPr>
          <p:cNvPr id="16" name="Прямоугольник с двумя скругленными соседними углами 15"/>
          <p:cNvSpPr/>
          <p:nvPr/>
        </p:nvSpPr>
        <p:spPr>
          <a:xfrm rot="16200000">
            <a:off x="812251" y="3519844"/>
            <a:ext cx="492152" cy="1248965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682810" y="3889372"/>
            <a:ext cx="4113326" cy="6552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2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97980" y="3839096"/>
            <a:ext cx="1260000" cy="472472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1000" dirty="0">
                <a:solidFill>
                  <a:schemeClr val="bg1"/>
                </a:solidFill>
              </a:rPr>
              <a:t>КАБИНЕТ ПРОФОРИЕНТАЦИИ</a:t>
            </a:r>
          </a:p>
        </p:txBody>
      </p:sp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5C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53323" y="267792"/>
            <a:ext cx="323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43808" y="820455"/>
            <a:ext cx="6093046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5.1. ОРГАНИЗАЦИЯ РАБОТЫ КАБИНЕТА  ПО ПРОФОРИЕНТАЦИИ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273984"/>
            <a:ext cx="430222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ГУ ЯО ЦЕНТР "РЕСУРС" </a:t>
            </a:r>
            <a:r>
              <a:rPr lang="ru-RU" sz="1000" dirty="0"/>
              <a:t>на протяжении ряда лет занимается организационно-педагогическим, информационно-методическим, консультационным обеспечением деятельности по сопровождению профессионального самоопределения выпускников организаций для детей-сирот и детей, оставшихся без попечения, и общеобразовательных учреждений интернатного типа.</a:t>
            </a:r>
          </a:p>
          <a:p>
            <a:endParaRPr lang="ru-RU" sz="1000" dirty="0"/>
          </a:p>
          <a:p>
            <a:r>
              <a:rPr lang="ru-RU" sz="1000" dirty="0"/>
              <a:t>Центром </a:t>
            </a:r>
            <a:r>
              <a:rPr lang="ru-RU" sz="1000" dirty="0" smtClean="0"/>
              <a:t>"Ресурс"</a:t>
            </a:r>
            <a:r>
              <a:rPr lang="ru-RU" sz="1000" b="1" dirty="0" smtClean="0"/>
              <a:t> </a:t>
            </a:r>
            <a:r>
              <a:rPr lang="ru-RU" sz="1000" dirty="0"/>
              <a:t>оказаны услуги: </a:t>
            </a:r>
          </a:p>
          <a:p>
            <a:pPr marL="171450" lvl="0" indent="-171450">
              <a:buClr>
                <a:srgbClr val="E74757"/>
              </a:buClr>
              <a:buFont typeface="Wingdings" pitchFamily="2" charset="2"/>
              <a:buChar char="§"/>
            </a:pPr>
            <a:r>
              <a:rPr lang="ru-RU" sz="1000" dirty="0" smtClean="0"/>
              <a:t> Предоставление </a:t>
            </a:r>
            <a:r>
              <a:rPr lang="ru-RU" sz="1000" dirty="0"/>
              <a:t>информационно-методических </a:t>
            </a:r>
            <a:r>
              <a:rPr lang="ru-RU" sz="1000" dirty="0" smtClean="0"/>
              <a:t>материалов: </a:t>
            </a:r>
          </a:p>
          <a:p>
            <a:pPr>
              <a:buClr>
                <a:srgbClr val="E74757"/>
              </a:buClr>
            </a:pPr>
            <a:r>
              <a:rPr lang="ru-RU" sz="1000" dirty="0" smtClean="0"/>
              <a:t>       Справочное пособие  "Куда </a:t>
            </a:r>
            <a:r>
              <a:rPr lang="ru-RU" sz="1000" dirty="0"/>
              <a:t>пойти учиться</a:t>
            </a:r>
            <a:r>
              <a:rPr lang="ru-RU" sz="1000" dirty="0" smtClean="0"/>
              <a:t>?"</a:t>
            </a:r>
            <a:endParaRPr lang="ru-RU" sz="1000" dirty="0"/>
          </a:p>
          <a:p>
            <a:pPr lvl="0">
              <a:buClr>
                <a:srgbClr val="E74757"/>
              </a:buClr>
            </a:pPr>
            <a:r>
              <a:rPr lang="ru-RU" sz="1000" dirty="0" smtClean="0"/>
              <a:t>       Комплект профориентационных игр</a:t>
            </a:r>
          </a:p>
          <a:p>
            <a:pPr lvl="0">
              <a:buClr>
                <a:srgbClr val="E74757"/>
              </a:buClr>
            </a:pPr>
            <a:r>
              <a:rPr lang="ru-RU" sz="1000" dirty="0" smtClean="0"/>
              <a:t>       Буклеты профориентационной направленности</a:t>
            </a:r>
          </a:p>
          <a:p>
            <a:pPr marL="171450" lvl="0" indent="-171450">
              <a:buClr>
                <a:srgbClr val="E74757"/>
              </a:buClr>
              <a:buFont typeface="Wingdings" pitchFamily="2" charset="2"/>
              <a:buChar char="§"/>
            </a:pPr>
            <a:r>
              <a:rPr lang="ru-RU" sz="1000" dirty="0" smtClean="0"/>
              <a:t>Сопровождению </a:t>
            </a:r>
            <a:r>
              <a:rPr lang="ru-RU" sz="1000" dirty="0"/>
              <a:t>профориентационной работы в ОДС и др</a:t>
            </a:r>
            <a:r>
              <a:rPr lang="ru-RU" sz="1000" dirty="0" smtClean="0"/>
              <a:t>.</a:t>
            </a:r>
          </a:p>
          <a:p>
            <a:pPr marL="171450" lvl="0" indent="-171450">
              <a:buClr>
                <a:srgbClr val="E74757"/>
              </a:buClr>
              <a:buFont typeface="Wingdings" pitchFamily="2" charset="2"/>
              <a:buChar char="§"/>
            </a:pPr>
            <a:endParaRPr lang="ru-RU" sz="10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49640"/>
              </p:ext>
            </p:extLst>
          </p:nvPr>
        </p:nvGraphicFramePr>
        <p:xfrm>
          <a:off x="1763689" y="3876504"/>
          <a:ext cx="3960439" cy="2024787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31683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4957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Наличие оформленных стенда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b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уголка по профориентации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 (92%)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97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Наличие кабинета по профориентации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 (15%)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916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Востребованные профессии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 (85%)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97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Основы выбора профессии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 (54%)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972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Рынок труда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(8%)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57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Медицинские аспекты выбора профессии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 (8%)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409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Информация по профессиональному образованию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 (69%)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4888792" y="1273984"/>
            <a:ext cx="400368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000" dirty="0"/>
              <a:t>Для осуществления профориентационной деятельности кажд</a:t>
            </a:r>
            <a:r>
              <a:rPr lang="ru-RU" sz="1000" dirty="0"/>
              <a:t>ая ОДС ежегодно</a:t>
            </a:r>
            <a:r>
              <a:rPr lang="x-none" sz="1000" dirty="0"/>
              <a:t> обеспеч</a:t>
            </a:r>
            <a:r>
              <a:rPr lang="ru-RU" sz="1000" dirty="0" err="1"/>
              <a:t>ивается</a:t>
            </a:r>
            <a:r>
              <a:rPr lang="x-none" sz="1000" dirty="0"/>
              <a:t> комплектом актуальных справочно-информационных материалов </a:t>
            </a:r>
            <a:r>
              <a:rPr lang="ru-RU" sz="1000" dirty="0"/>
              <a:t> ГУ ЯО Центра </a:t>
            </a:r>
            <a:r>
              <a:rPr lang="ru-RU" sz="1000" dirty="0" smtClean="0"/>
              <a:t>профессиональной ориентации и психологической поддержки "Ресурс".</a:t>
            </a:r>
            <a:endParaRPr lang="ru-RU" sz="1000" dirty="0"/>
          </a:p>
          <a:p>
            <a:endParaRPr lang="ru-RU" sz="1000" dirty="0"/>
          </a:p>
          <a:p>
            <a:r>
              <a:rPr lang="ru-RU" sz="1000" dirty="0"/>
              <a:t>Большинство ОДС периодически обновляют справочно-информационные материалы, необходимые для работы с выпускниками: по профессиональным образовательным организациям г. Ярославля и Ярославской области, по рынку труда (востребованным профессиям). </a:t>
            </a:r>
          </a:p>
          <a:p>
            <a:r>
              <a:rPr lang="ru-RU" sz="1000" b="1" dirty="0"/>
              <a:t> </a:t>
            </a:r>
            <a:endParaRPr lang="ru-RU" sz="1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155747" y="3538210"/>
            <a:ext cx="27127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/>
              <a:t> </a:t>
            </a:r>
            <a:endParaRPr lang="ru-RU" sz="1000" dirty="0"/>
          </a:p>
          <a:p>
            <a:r>
              <a:rPr lang="ru-RU" sz="1000" dirty="0"/>
              <a:t>По данным самоанализа </a:t>
            </a:r>
            <a:r>
              <a:rPr lang="ru-RU" sz="1000" dirty="0" smtClean="0"/>
              <a:t>в большинстве организаций </a:t>
            </a:r>
            <a:r>
              <a:rPr lang="ru-RU" sz="1000" dirty="0"/>
              <a:t>есть оформленный стенд или уголок профориентации. </a:t>
            </a:r>
          </a:p>
          <a:p>
            <a:r>
              <a:rPr lang="ru-RU" sz="1000" dirty="0"/>
              <a:t>В наибольшей степени на стендах представлены </a:t>
            </a:r>
            <a:r>
              <a:rPr lang="ru-RU" sz="1000" dirty="0" smtClean="0"/>
              <a:t>следующие темы: "основы выбора профессии", "профессиональное образование", "востребованные профессии"  </a:t>
            </a:r>
            <a:r>
              <a:rPr lang="ru-RU" sz="1000" dirty="0"/>
              <a:t>и </a:t>
            </a:r>
            <a:r>
              <a:rPr lang="ru-RU" sz="1000" dirty="0" smtClean="0"/>
              <a:t>"рынка труда", в </a:t>
            </a:r>
            <a:r>
              <a:rPr lang="ru-RU" sz="1000" dirty="0"/>
              <a:t>наименьшей степени представлена информация  о нормативно-правовых и медицинских аспектах выбора </a:t>
            </a:r>
            <a:r>
              <a:rPr lang="ru-RU" sz="1000" dirty="0" smtClean="0"/>
              <a:t>профессии.</a:t>
            </a:r>
            <a:r>
              <a:rPr lang="ru-RU" sz="1000" dirty="0" smtClean="0">
                <a:solidFill>
                  <a:srgbClr val="7030A0"/>
                </a:solidFill>
              </a:rPr>
              <a:t> </a:t>
            </a:r>
            <a:endParaRPr lang="ru-RU" sz="1000" dirty="0">
              <a:solidFill>
                <a:srgbClr val="7030A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350693" y="323364"/>
            <a:ext cx="7901827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Days" pitchFamily="2" charset="0"/>
              </a:rPr>
              <a:t>Информационно-методическое  обеспечение</a:t>
            </a:r>
            <a:endParaRPr lang="ru-RU" b="1" dirty="0">
              <a:solidFill>
                <a:srgbClr val="00B050"/>
              </a:solidFill>
              <a:latin typeface="Days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18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4194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5C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0648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649723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Days" pitchFamily="2" charset="0"/>
              </a:rPr>
              <a:t>Информационно-методическое  обеспечение</a:t>
            </a:r>
            <a:endParaRPr lang="ru-RU" b="1" dirty="0">
              <a:solidFill>
                <a:srgbClr val="00B05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258656"/>
            <a:ext cx="74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04261" y="858084"/>
            <a:ext cx="7117097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5.2. ТЕМЫ МАТЕРИАЛОВ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,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 ПРЕДСТАВЛЕННЫХ В КАБИНЕТАХ ОРГАНИЗАЦИЙ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258053"/>
              </p:ext>
            </p:extLst>
          </p:nvPr>
        </p:nvGraphicFramePr>
        <p:xfrm>
          <a:off x="247685" y="1295008"/>
          <a:ext cx="8673673" cy="471789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01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3699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25545">
                <a:tc rowSpan="2"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Наименование ОДС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Наличие оформленных стенда, уголка по профориентации</a:t>
                      </a:r>
                    </a:p>
                    <a:p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Наличие кабинета по профориентации </a:t>
                      </a:r>
                    </a:p>
                    <a:p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ТЕМЫ</a:t>
                      </a:r>
                      <a:r>
                        <a:rPr lang="ru-RU" sz="800" baseline="0" dirty="0" smtClean="0">
                          <a:solidFill>
                            <a:schemeClr val="bg1"/>
                          </a:solidFill>
                        </a:rPr>
                        <a:t> МАТЕРИАЛОВ ПРЕДСТАВЛЕННЫХ НА СТЕНДАХ, УГОЛКАХ И КАБИНТЕТАХ 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3254179"/>
                  </a:ext>
                </a:extLst>
              </a:tr>
              <a:tr h="344233">
                <a:tc v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Востребованные профессии</a:t>
                      </a:r>
                    </a:p>
                    <a:p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Основы выбора профессии</a:t>
                      </a:r>
                    </a:p>
                    <a:p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Медицинские аспекты выбора профессии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Профессиональное</a:t>
                      </a:r>
                      <a:r>
                        <a:rPr lang="ru-RU" sz="800" baseline="0" dirty="0" smtClean="0">
                          <a:solidFill>
                            <a:schemeClr val="bg1"/>
                          </a:solidFill>
                        </a:rPr>
                        <a:t> образование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71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82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15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+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57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+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+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54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+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398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+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+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1262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+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19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6362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35896" y="208483"/>
            <a:ext cx="1921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Days" pitchFamily="2" charset="0"/>
              </a:rPr>
              <a:t>СОДЕРЖАНИЕ</a:t>
            </a: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  <a:latin typeface="Days" pitchFamily="2" charset="0"/>
              </a:rPr>
              <a:t> </a:t>
            </a:r>
            <a:endParaRPr lang="ru-RU" sz="1400" dirty="0">
              <a:solidFill>
                <a:schemeClr val="bg1">
                  <a:lumMod val="50000"/>
                </a:schemeClr>
              </a:solidFill>
              <a:latin typeface="Days" pitchFamily="2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048841"/>
              </p:ext>
            </p:extLst>
          </p:nvPr>
        </p:nvGraphicFramePr>
        <p:xfrm>
          <a:off x="539552" y="692696"/>
          <a:ext cx="7560840" cy="5832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10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5157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40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1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endParaRPr lang="ru-RU" sz="1200" b="0" kern="1200" dirty="0">
                        <a:solidFill>
                          <a:schemeClr val="bg1"/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B8C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6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Введение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3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469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1</a:t>
                      </a:r>
                      <a:endParaRPr lang="ru-RU" sz="1200" b="0" kern="1200" dirty="0">
                        <a:solidFill>
                          <a:schemeClr val="bg1"/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D5D8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endParaRPr lang="ru-RU" sz="16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581015" algn="l"/>
                          <a:tab pos="5671185" algn="l"/>
                        </a:tabLst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Характеристика контингента воспитанников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endParaRPr lang="ru-RU" sz="1600" b="1" kern="1200" dirty="0">
                        <a:solidFill>
                          <a:srgbClr val="FF0000"/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544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2</a:t>
                      </a:r>
                      <a:endParaRPr lang="ru-RU" sz="1200" b="0" kern="1200" dirty="0">
                        <a:solidFill>
                          <a:schemeClr val="bg1"/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D3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6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Цели,  задачи, ключевые направления  деятельности 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8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0626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3</a:t>
                      </a:r>
                      <a:endParaRPr lang="ru-RU" sz="1200" b="0" kern="1200" dirty="0">
                        <a:solidFill>
                          <a:schemeClr val="bg1"/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458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6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Нормативно-правовое обеспечение профориентационной </a:t>
                      </a:r>
                      <a:br>
                        <a:rPr lang="ru-RU" sz="16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</a:br>
                      <a:r>
                        <a:rPr lang="ru-RU" sz="16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деятельности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endParaRPr lang="ru-RU" sz="1600" b="1" kern="1200" dirty="0">
                        <a:solidFill>
                          <a:srgbClr val="FF0000"/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11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13547212"/>
                  </a:ext>
                </a:extLst>
              </a:tr>
              <a:tr h="75469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475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6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Организационно-педагогическое и кадровое обеспечение сопровождения профессионального самоопределения воспитанников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14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469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6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Информационно-методическое обеспечение сопровождения профессионального самоопределения воспитанников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18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313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6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Практические профориентационные мероприятия для воспитанников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24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313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6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Обеспечение жизнеустройства и </a:t>
                      </a:r>
                      <a:r>
                        <a:rPr lang="ru-RU" sz="1600" b="1" kern="12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постинтернатного</a:t>
                      </a:r>
                      <a:r>
                        <a:rPr lang="ru-RU" sz="16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 сопровождения выпускников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31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30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581015" algn="l"/>
                          <a:tab pos="5671185" algn="l"/>
                        </a:tabLst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Трудности</a:t>
                      </a:r>
                      <a:endParaRPr lang="ru-RU" sz="16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35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30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7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581015" algn="l"/>
                          <a:tab pos="5671185" algn="l"/>
                        </a:tabLst>
                        <a:defRPr/>
                      </a:pPr>
                      <a:r>
                        <a:rPr lang="ru-RU" sz="16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Выводы и предложения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37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30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endParaRPr lang="ru-RU" sz="1200" b="0" kern="1200" dirty="0">
                        <a:solidFill>
                          <a:schemeClr val="bg1"/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600" b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Приложения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581015" algn="l"/>
                          <a:tab pos="5671185" algn="l"/>
                        </a:tabLst>
                      </a:pPr>
                      <a:r>
                        <a:rPr lang="ru-RU" sz="1200" b="0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Days" pitchFamily="2" charset="0"/>
                          <a:ea typeface="+mn-ea"/>
                          <a:cs typeface="+mn-cs"/>
                        </a:rPr>
                        <a:t>39</a:t>
                      </a:r>
                      <a:endParaRPr lang="ru-RU" sz="1200" b="0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Day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9629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49781"/>
            <a:ext cx="222083" cy="231635"/>
          </a:xfrm>
          <a:prstGeom prst="rtTriangle">
            <a:avLst/>
          </a:prstGeom>
          <a:solidFill>
            <a:srgbClr val="007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9" name="Прямоугольник 8"/>
          <p:cNvSpPr/>
          <p:nvPr/>
        </p:nvSpPr>
        <p:spPr>
          <a:xfrm>
            <a:off x="291770" y="292475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89847"/>
            <a:ext cx="741600" cy="63608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82704"/>
            <a:ext cx="360040" cy="643230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945"/>
            <a:ext cx="7577630" cy="58477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Days" pitchFamily="2" charset="0"/>
              </a:rPr>
              <a:t>Информационно-методическое  обеспечение</a:t>
            </a:r>
          </a:p>
          <a:p>
            <a:endParaRPr lang="ru-RU" sz="1400" b="1" dirty="0">
              <a:solidFill>
                <a:srgbClr val="00B05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246208"/>
            <a:ext cx="597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Days" pitchFamily="2" charset="0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07904" y="842511"/>
            <a:ext cx="5220072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5.3.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ЭЛЕКТРОННЫЕ ИНФОРМАЦИОННЫЕ 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РЕСУРСЫ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00191" y="1772816"/>
            <a:ext cx="2628131" cy="1785104"/>
          </a:xfrm>
          <a:prstGeom prst="rect">
            <a:avLst/>
          </a:prstGeom>
          <a:ln>
            <a:solidFill>
              <a:srgbClr val="00B050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sz="1100" b="1" dirty="0"/>
              <a:t>В </a:t>
            </a:r>
            <a:r>
              <a:rPr lang="ru-RU" sz="1100" b="1" dirty="0" smtClean="0"/>
              <a:t>2022 – 2023 учебном </a:t>
            </a:r>
            <a:r>
              <a:rPr lang="ru-RU" sz="1100" b="1" dirty="0"/>
              <a:t>году </a:t>
            </a:r>
            <a:r>
              <a:rPr lang="ru-RU" sz="1100" b="1" dirty="0" smtClean="0"/>
              <a:t>в структуре информационных ресурсов, представленных на сайтах организаций произошли следующие изменения: увеличилось количество ссылок на сайт Центра "Ресурс" и другие информационные ресурсы по профориентации, у большего числа организаций на сайте появились профориентационные разделы</a:t>
            </a:r>
            <a:endParaRPr lang="ru-RU" sz="1100" b="1" dirty="0">
              <a:solidFill>
                <a:srgbClr val="00B05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07052" y="1772816"/>
            <a:ext cx="22815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/>
              <a:t> </a:t>
            </a:r>
          </a:p>
          <a:p>
            <a:pPr>
              <a:spcAft>
                <a:spcPts val="0"/>
              </a:spcAft>
            </a:pPr>
            <a:endParaRPr lang="ru-RU" sz="1600" dirty="0">
              <a:ea typeface="Times New Roman"/>
              <a:cs typeface="Times New Roman"/>
            </a:endParaRPr>
          </a:p>
        </p:txBody>
      </p:sp>
      <p:pic>
        <p:nvPicPr>
          <p:cNvPr id="23" name="Picture 4" descr="C:\Users\1\Desktop\справка интернаты\картинки\вывод2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001" y="4582125"/>
            <a:ext cx="440321" cy="39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808173" y="4015144"/>
            <a:ext cx="7007460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</a:rPr>
              <a:t>СПРАВОЧНО: сайты с профориентационной тематикой</a:t>
            </a:r>
          </a:p>
          <a:p>
            <a:r>
              <a:rPr lang="en-US" sz="1400" b="1" dirty="0" smtClean="0"/>
              <a:t>resurs-yar.ru</a:t>
            </a:r>
            <a:r>
              <a:rPr lang="ru-RU" sz="1400" b="1" dirty="0" smtClean="0"/>
              <a:t> 		</a:t>
            </a:r>
            <a:r>
              <a:rPr lang="ru-RU" sz="1400" dirty="0" smtClean="0"/>
              <a:t>Центр "Ресурс"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en-US" sz="1400" b="1" dirty="0" smtClean="0"/>
              <a:t>bvbinfo.ru</a:t>
            </a:r>
            <a:r>
              <a:rPr lang="ru-RU" sz="1400" b="1" dirty="0" smtClean="0"/>
              <a:t>  </a:t>
            </a:r>
            <a:r>
              <a:rPr lang="ru-RU" sz="1400" dirty="0" smtClean="0"/>
              <a:t>                                                Билет в будущее</a:t>
            </a:r>
          </a:p>
          <a:p>
            <a:r>
              <a:rPr lang="ru-RU" sz="1400" b="1" dirty="0" err="1" smtClean="0">
                <a:solidFill>
                  <a:prstClr val="black"/>
                </a:solidFill>
              </a:rPr>
              <a:t>шоупрофессий.рф</a:t>
            </a:r>
            <a:r>
              <a:rPr lang="ru-RU" sz="1400" b="1" dirty="0">
                <a:solidFill>
                  <a:prstClr val="black"/>
                </a:solidFill>
              </a:rPr>
              <a:t>	</a:t>
            </a:r>
            <a:r>
              <a:rPr lang="ru-RU" sz="1400" b="1" dirty="0" smtClean="0">
                <a:solidFill>
                  <a:prstClr val="black"/>
                </a:solidFill>
              </a:rPr>
              <a:t>	</a:t>
            </a:r>
            <a:r>
              <a:rPr lang="ru-RU" sz="1400" dirty="0" smtClean="0">
                <a:solidFill>
                  <a:prstClr val="black"/>
                </a:solidFill>
              </a:rPr>
              <a:t>Шоу </a:t>
            </a:r>
            <a:r>
              <a:rPr lang="ru-RU" sz="1400" dirty="0">
                <a:solidFill>
                  <a:prstClr val="black"/>
                </a:solidFill>
              </a:rPr>
              <a:t>профессий </a:t>
            </a:r>
            <a:endParaRPr lang="ru-RU" sz="1400" dirty="0" smtClean="0">
              <a:solidFill>
                <a:prstClr val="black"/>
              </a:solidFill>
            </a:endParaRPr>
          </a:p>
          <a:p>
            <a:r>
              <a:rPr lang="en-US" sz="1400" b="1" dirty="0" err="1"/>
              <a:t>proektoria.online</a:t>
            </a:r>
            <a:r>
              <a:rPr lang="en-US" sz="1400" b="1" dirty="0"/>
              <a:t>  </a:t>
            </a:r>
            <a:r>
              <a:rPr lang="ru-RU" sz="1400" b="1" dirty="0"/>
              <a:t>		</a:t>
            </a:r>
            <a:r>
              <a:rPr lang="ru-RU" sz="1400" dirty="0"/>
              <a:t>Интернет-портал </a:t>
            </a:r>
            <a:r>
              <a:rPr lang="ru-RU" sz="1400" dirty="0" smtClean="0"/>
              <a:t>"</a:t>
            </a:r>
            <a:r>
              <a:rPr lang="ru-RU" sz="1400" dirty="0" err="1" smtClean="0"/>
              <a:t>ПроеКТОрия</a:t>
            </a:r>
            <a:r>
              <a:rPr lang="ru-RU" sz="1400" dirty="0" smtClean="0"/>
              <a:t>"</a:t>
            </a:r>
            <a:r>
              <a:rPr lang="ru-RU" sz="1400" b="1" dirty="0" smtClean="0"/>
              <a:t>	</a:t>
            </a:r>
          </a:p>
          <a:p>
            <a:r>
              <a:rPr lang="en-US" sz="1400" b="1" dirty="0" smtClean="0"/>
              <a:t>shpb.edu.yar.ru</a:t>
            </a:r>
            <a:r>
              <a:rPr lang="ru-RU" sz="1400" b="1" dirty="0" smtClean="0"/>
              <a:t>		</a:t>
            </a:r>
            <a:r>
              <a:rPr lang="ru-RU" sz="1400" dirty="0" smtClean="0"/>
              <a:t>"Школа профессий будущего" </a:t>
            </a:r>
          </a:p>
          <a:p>
            <a:r>
              <a:rPr lang="en-US" sz="1400" b="1" dirty="0" smtClean="0"/>
              <a:t>atlas100.ru</a:t>
            </a:r>
            <a:r>
              <a:rPr lang="ru-RU" sz="1400" dirty="0"/>
              <a:t>			Атлас новых профессий</a:t>
            </a:r>
            <a:r>
              <a:rPr lang="ru-RU" sz="1400" dirty="0" smtClean="0"/>
              <a:t>	      </a:t>
            </a:r>
          </a:p>
          <a:p>
            <a:r>
              <a:rPr lang="ru-RU" sz="1400" b="1" dirty="0" smtClean="0"/>
              <a:t>enfuture.ru                                               </a:t>
            </a:r>
            <a:r>
              <a:rPr lang="ru-RU" sz="1400" dirty="0" smtClean="0"/>
              <a:t>Неделя без турникетов</a:t>
            </a:r>
          </a:p>
          <a:p>
            <a:r>
              <a:rPr lang="en-US" sz="1400" b="1" dirty="0" smtClean="0"/>
              <a:t>edu.gov.ru</a:t>
            </a:r>
            <a:r>
              <a:rPr lang="ru-RU" sz="1400" b="1" dirty="0" smtClean="0"/>
              <a:t>                                                 </a:t>
            </a:r>
            <a:r>
              <a:rPr lang="ru-RU" sz="1400" dirty="0" err="1" smtClean="0"/>
              <a:t>Минпросвещения</a:t>
            </a:r>
            <a:r>
              <a:rPr lang="ru-RU" sz="1400" dirty="0" smtClean="0"/>
              <a:t> России</a:t>
            </a:r>
            <a:endParaRPr lang="en-US" sz="1400" dirty="0"/>
          </a:p>
          <a:p>
            <a:endParaRPr lang="ru-RU" sz="1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039754"/>
              </p:ext>
            </p:extLst>
          </p:nvPr>
        </p:nvGraphicFramePr>
        <p:xfrm>
          <a:off x="467544" y="1624961"/>
          <a:ext cx="5022146" cy="1915303"/>
        </p:xfrm>
        <a:graphic>
          <a:graphicData uri="http://schemas.openxmlformats.org/drawingml/2006/table">
            <a:tbl>
              <a:tblPr firstRow="1" firstCol="1" bandRow="1">
                <a:tableStyleId>{EB344D84-9AFB-497E-A393-DC336BA19D2E}</a:tableStyleId>
              </a:tblPr>
              <a:tblGrid>
                <a:gridCol w="23212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504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04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Электронный информационный ресурс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организации имеющих ресурс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Процент от общего кол-ва организаций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200" b="0" dirty="0" err="1">
                          <a:solidFill>
                            <a:schemeClr val="tx1"/>
                          </a:solidFill>
                          <a:effectLst/>
                        </a:rPr>
                        <a:t>Профориентационный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 раздел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на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сайте организации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61%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9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сайт Центра "Ресурс"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85%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algn="l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Ссылки на другие информационные ресурсы по профориентации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38%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555750" y="2400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20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00263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5C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649723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Days" pitchFamily="2" charset="0"/>
              </a:rPr>
              <a:t>Информационно-методическое обеспечение</a:t>
            </a:r>
            <a:endParaRPr lang="ru-RU" b="1" dirty="0">
              <a:solidFill>
                <a:srgbClr val="00B05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258656"/>
            <a:ext cx="741600" cy="6463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11760" y="862627"/>
            <a:ext cx="6502932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5.4.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ЭЛЕКТРОННЫЕ ИНФОРМАЦИОННЫЕ 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РЕСУРСЫ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801793"/>
              </p:ext>
            </p:extLst>
          </p:nvPr>
        </p:nvGraphicFramePr>
        <p:xfrm>
          <a:off x="946443" y="1556792"/>
          <a:ext cx="7328690" cy="42346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432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44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268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85585">
                <a:tc>
                  <a:txBody>
                    <a:bodyPr/>
                    <a:lstStyle/>
                    <a:p>
                      <a:endParaRPr lang="ru-RU" sz="800" dirty="0" smtClean="0"/>
                    </a:p>
                    <a:p>
                      <a:r>
                        <a:rPr lang="ru-RU" sz="800" dirty="0" smtClean="0"/>
                        <a:t>Наименование ОДС</a:t>
                      </a:r>
                      <a:endParaRPr lang="ru-RU" sz="800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Профориентационный</a:t>
                      </a:r>
                      <a:r>
                        <a:rPr lang="ru-RU" sz="800" dirty="0">
                          <a:effectLst/>
                        </a:rPr>
                        <a:t> раздел на сайте организации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Ссылка</a:t>
                      </a:r>
                      <a:r>
                        <a:rPr lang="ru-RU" sz="800" baseline="0" dirty="0" smtClean="0">
                          <a:effectLst/>
                        </a:rPr>
                        <a:t> на сайт Центра "Ресурс"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Ссылки</a:t>
                      </a:r>
                      <a:r>
                        <a:rPr lang="ru-RU" sz="800" baseline="0" dirty="0" smtClean="0">
                          <a:effectLst/>
                        </a:rPr>
                        <a:t> на другие информационные ресурсы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9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458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1203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21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67199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007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Days" pitchFamily="2" charset="0"/>
              </a:rPr>
              <a:t>Информационно-методическое обеспечение</a:t>
            </a:r>
            <a:endParaRPr lang="ru-RU" b="1" dirty="0">
              <a:solidFill>
                <a:srgbClr val="00B05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99792" y="846382"/>
            <a:ext cx="6228184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5.5.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РАЗРАБОТКА ИНФОРМАЦИОННЫХ И МЕТОДИЧЕСКИХ 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МАТЕРИАЛОВ</a:t>
            </a:r>
            <a:endParaRPr lang="ru-RU" sz="1200" b="1" dirty="0">
              <a:solidFill>
                <a:srgbClr val="7030A0"/>
              </a:solidFill>
              <a:latin typeface="Days" pitchFamily="2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055404"/>
              </p:ext>
            </p:extLst>
          </p:nvPr>
        </p:nvGraphicFramePr>
        <p:xfrm>
          <a:off x="408775" y="1988840"/>
          <a:ext cx="4582034" cy="3312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46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28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45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Наименование информационно-методических материалов и форм работы, разработанных сотрудниками организации</a:t>
                      </a:r>
                      <a:endParaRPr lang="ru-RU" sz="1200" b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861" marR="6286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Кол-во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организаций,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в которых представлены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разработки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Кол-во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разработок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по данной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</a:rPr>
                        <a:t>тематике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01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Беседа</a:t>
                      </a:r>
                    </a:p>
                  </a:txBody>
                  <a:tcPr marL="62861" marR="6286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Игра </a:t>
                      </a:r>
                    </a:p>
                  </a:txBody>
                  <a:tcPr marL="62861" marR="6286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Конспект занятий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861" marR="6286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3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Практические занятия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861" marR="6286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4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Буклет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861" marR="6286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96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Классный час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861" marR="6286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3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04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Комплексная программа 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2861" marR="62861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2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084887"/>
              </p:ext>
            </p:extLst>
          </p:nvPr>
        </p:nvGraphicFramePr>
        <p:xfrm>
          <a:off x="5292080" y="1988840"/>
          <a:ext cx="3560068" cy="1620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59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41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403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Должность</a:t>
                      </a:r>
                      <a:r>
                        <a:rPr lang="ru-RU" sz="1200" baseline="0" dirty="0"/>
                        <a:t> составителя</a:t>
                      </a:r>
                      <a:endParaRPr lang="ru-RU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Кол-во</a:t>
                      </a:r>
                      <a:r>
                        <a:rPr lang="ru-RU" sz="1200" baseline="0" dirty="0"/>
                        <a:t> разработок</a:t>
                      </a:r>
                      <a:endParaRPr lang="ru-RU" sz="1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ru-RU" sz="1200" dirty="0"/>
                        <a:t>Воспитатель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ru-RU" sz="1200" dirty="0"/>
                        <a:t>Социальный педагог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ru-RU" sz="1200" dirty="0"/>
                        <a:t>Психолог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ru-RU" sz="1200" dirty="0"/>
                        <a:t>Учитель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22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39771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5C73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5128" y="276214"/>
            <a:ext cx="360040" cy="627664"/>
          </a:xfrm>
          <a:prstGeom prst="rtTriangl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216425"/>
            <a:ext cx="7649723" cy="492443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1300" b="1" dirty="0">
                <a:solidFill>
                  <a:srgbClr val="00B050"/>
                </a:solidFill>
                <a:latin typeface="Days" pitchFamily="2" charset="0"/>
              </a:rPr>
              <a:t>ИНФОРМАЦИОННО-МЕТОДИЧЕСКОЕ  ОБЕСПЕЧЕНИЕ ПРОФЕССИОНАЛЬНОЙ ОРИЕНТАЦИИ И ЖИЗНЕУСТРОЙСТВА ВОСПИТАННИКОВ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27784" y="791805"/>
            <a:ext cx="6300192" cy="4001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5.6.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РАЗРАБОТКА ИНФОРМАЦИОННЫХ И МЕТОДИЧЕСКИХ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МАТЕРИАЛОВ КАЖДОЙ ИЗ ОРГАНИЗАЦИЙ. КОЛИЧЕСТВО НА ОРГАНИЗАЦИЮ</a:t>
            </a:r>
            <a:endParaRPr lang="ru-RU" sz="1000" dirty="0">
              <a:solidFill>
                <a:srgbClr val="7030A0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835656"/>
              </p:ext>
            </p:extLst>
          </p:nvPr>
        </p:nvGraphicFramePr>
        <p:xfrm>
          <a:off x="791574" y="1340767"/>
          <a:ext cx="7524842" cy="49831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220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74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490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582749705"/>
                    </a:ext>
                  </a:extLst>
                </a:gridCol>
              </a:tblGrid>
              <a:tr h="582619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Наименование ОДС</a:t>
                      </a:r>
                    </a:p>
                    <a:p>
                      <a:pPr algn="r"/>
                      <a:r>
                        <a:rPr lang="ru-RU" sz="1100" dirty="0" smtClean="0"/>
                        <a:t> </a:t>
                      </a:r>
                    </a:p>
                    <a:p>
                      <a:pPr algn="r"/>
                      <a:r>
                        <a:rPr lang="ru-RU" sz="1100" dirty="0" smtClean="0"/>
                        <a:t>Наименование</a:t>
                      </a:r>
                      <a:br>
                        <a:rPr lang="ru-RU" sz="1100" dirty="0" smtClean="0"/>
                      </a:br>
                      <a:r>
                        <a:rPr lang="ru-RU" sz="1100" dirty="0" smtClean="0"/>
                        <a:t>Разработки</a:t>
                      </a:r>
                      <a:endParaRPr lang="ru-RU" sz="1100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Беседа</a:t>
                      </a:r>
                    </a:p>
                    <a:p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Игра </a:t>
                      </a:r>
                    </a:p>
                    <a:p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Конспект занятий</a:t>
                      </a:r>
                    </a:p>
                    <a:p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Практические занятия</a:t>
                      </a:r>
                    </a:p>
                    <a:p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Буклет</a:t>
                      </a:r>
                    </a:p>
                    <a:p>
                      <a:endParaRPr lang="ru-RU" sz="800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Классный час</a:t>
                      </a:r>
                    </a:p>
                    <a:p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Комплексная программа</a:t>
                      </a:r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5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5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7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7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5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5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+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245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459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37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373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2453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4599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+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23</a:t>
            </a:fld>
            <a:endParaRPr lang="ru-RU" sz="12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755576" y="1340768"/>
            <a:ext cx="2880320" cy="67202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03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2585204" y="1916832"/>
            <a:ext cx="360000" cy="360000"/>
          </a:xfrm>
          <a:prstGeom prst="ellipse">
            <a:avLst/>
          </a:prstGeom>
          <a:solidFill>
            <a:srgbClr val="ECAED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50" dirty="0">
                <a:solidFill>
                  <a:schemeClr val="tx1"/>
                </a:solidFill>
              </a:rPr>
              <a:t>1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339752" y="2413904"/>
            <a:ext cx="477113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816864" y="2413904"/>
            <a:ext cx="396998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1" r="17656"/>
          <a:stretch/>
        </p:blipFill>
        <p:spPr>
          <a:xfrm>
            <a:off x="3672981" y="1844824"/>
            <a:ext cx="1331067" cy="1080000"/>
          </a:xfrm>
          <a:prstGeom prst="ellipse">
            <a:avLst/>
          </a:prstGeom>
          <a:ln>
            <a:solidFill>
              <a:schemeClr val="bg2"/>
            </a:solidFill>
          </a:ln>
        </p:spPr>
      </p:pic>
      <p:sp>
        <p:nvSpPr>
          <p:cNvPr id="35" name="Скругленный прямоугольник 34"/>
          <p:cNvSpPr/>
          <p:nvPr/>
        </p:nvSpPr>
        <p:spPr>
          <a:xfrm>
            <a:off x="1907704" y="2625737"/>
            <a:ext cx="1856440" cy="4432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50" b="1" dirty="0">
                <a:solidFill>
                  <a:schemeClr val="tx1"/>
                </a:solidFill>
              </a:rPr>
              <a:t>Формирование готовности </a:t>
            </a:r>
            <a:br>
              <a:rPr lang="ru-RU" sz="950" b="1" dirty="0">
                <a:solidFill>
                  <a:schemeClr val="tx1"/>
                </a:solidFill>
              </a:rPr>
            </a:br>
            <a:r>
              <a:rPr lang="ru-RU" sz="950" b="1" dirty="0">
                <a:solidFill>
                  <a:schemeClr val="tx1"/>
                </a:solidFill>
              </a:rPr>
              <a:t>к выбору: </a:t>
            </a:r>
            <a:r>
              <a:rPr lang="ru-RU" sz="950" dirty="0">
                <a:solidFill>
                  <a:schemeClr val="tx1"/>
                </a:solidFill>
              </a:rPr>
              <a:t>информирование, пробы, специализированные программы и др. </a:t>
            </a:r>
          </a:p>
        </p:txBody>
      </p:sp>
      <p:sp>
        <p:nvSpPr>
          <p:cNvPr id="37" name="Овал 36"/>
          <p:cNvSpPr/>
          <p:nvPr/>
        </p:nvSpPr>
        <p:spPr>
          <a:xfrm>
            <a:off x="5652120" y="1916832"/>
            <a:ext cx="360000" cy="360000"/>
          </a:xfrm>
          <a:prstGeom prst="ellipse">
            <a:avLst/>
          </a:prstGeom>
          <a:solidFill>
            <a:srgbClr val="ECAED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50" dirty="0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5410284" y="2419629"/>
            <a:ext cx="463307" cy="1259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873591" y="2420888"/>
            <a:ext cx="426601" cy="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6" r="17124"/>
          <a:stretch/>
        </p:blipFill>
        <p:spPr>
          <a:xfrm>
            <a:off x="6753912" y="1916832"/>
            <a:ext cx="1346480" cy="1080000"/>
          </a:xfrm>
          <a:prstGeom prst="ellipse">
            <a:avLst/>
          </a:prstGeom>
          <a:ln>
            <a:solidFill>
              <a:schemeClr val="bg2"/>
            </a:solidFill>
          </a:ln>
        </p:spPr>
      </p:pic>
      <p:sp>
        <p:nvSpPr>
          <p:cNvPr id="43" name="Скругленный прямоугольник 42"/>
          <p:cNvSpPr/>
          <p:nvPr/>
        </p:nvSpPr>
        <p:spPr>
          <a:xfrm>
            <a:off x="4963489" y="2477222"/>
            <a:ext cx="1840759" cy="7357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tx1"/>
                </a:solidFill>
              </a:rPr>
              <a:t>Подготовка  карты индивидуального развития, </a:t>
            </a:r>
            <a:r>
              <a:rPr lang="ru-RU" sz="1000" dirty="0">
                <a:solidFill>
                  <a:schemeClr val="tx1"/>
                </a:solidFill>
              </a:rPr>
              <a:t>выявление предпочтений  и возможностей ребенка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" t="12134" r="18289" b="15351"/>
          <a:stretch/>
        </p:blipFill>
        <p:spPr>
          <a:xfrm>
            <a:off x="5241745" y="3573136"/>
            <a:ext cx="1346479" cy="1080000"/>
          </a:xfrm>
          <a:prstGeom prst="ellipse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48" name="Дуга 47"/>
          <p:cNvSpPr/>
          <p:nvPr/>
        </p:nvSpPr>
        <p:spPr>
          <a:xfrm rot="5400000">
            <a:off x="6050552" y="2747312"/>
            <a:ext cx="1152266" cy="1507253"/>
          </a:xfrm>
          <a:prstGeom prst="arc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>
              <a:ln>
                <a:solidFill>
                  <a:schemeClr val="tx1"/>
                </a:solidFill>
                <a:prstDash val="dash"/>
              </a:ln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7380312" y="3088900"/>
            <a:ext cx="0" cy="38373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кругленный прямоугольник 53"/>
          <p:cNvSpPr/>
          <p:nvPr/>
        </p:nvSpPr>
        <p:spPr>
          <a:xfrm>
            <a:off x="7175320" y="3501008"/>
            <a:ext cx="1861176" cy="7585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50" b="1" dirty="0">
                <a:solidFill>
                  <a:schemeClr val="tx1"/>
                </a:solidFill>
              </a:rPr>
              <a:t>Индивидуальное консультирование </a:t>
            </a:r>
            <a:r>
              <a:rPr lang="ru-RU" sz="950" dirty="0">
                <a:solidFill>
                  <a:schemeClr val="tx1"/>
                </a:solidFill>
              </a:rPr>
              <a:t>специалистами – выработка проекта будущего</a:t>
            </a:r>
          </a:p>
        </p:txBody>
      </p:sp>
      <p:sp>
        <p:nvSpPr>
          <p:cNvPr id="55" name="Овал 54"/>
          <p:cNvSpPr/>
          <p:nvPr/>
        </p:nvSpPr>
        <p:spPr>
          <a:xfrm>
            <a:off x="6875021" y="3465307"/>
            <a:ext cx="360000" cy="360000"/>
          </a:xfrm>
          <a:prstGeom prst="ellipse">
            <a:avLst/>
          </a:prstGeom>
          <a:solidFill>
            <a:srgbClr val="ECAED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50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3" t="19641" r="23853" b="8422"/>
          <a:stretch/>
        </p:blipFill>
        <p:spPr>
          <a:xfrm>
            <a:off x="2291039" y="3429120"/>
            <a:ext cx="1344857" cy="1080000"/>
          </a:xfrm>
          <a:prstGeom prst="ellipse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grpSp>
        <p:nvGrpSpPr>
          <p:cNvPr id="2" name="Группа 1"/>
          <p:cNvGrpSpPr/>
          <p:nvPr/>
        </p:nvGrpSpPr>
        <p:grpSpPr>
          <a:xfrm>
            <a:off x="3913956" y="3481360"/>
            <a:ext cx="1126800" cy="523704"/>
            <a:chOff x="3913956" y="3429000"/>
            <a:chExt cx="1126800" cy="523704"/>
          </a:xfrm>
        </p:grpSpPr>
        <p:cxnSp>
          <p:nvCxnSpPr>
            <p:cNvPr id="58" name="Прямая со стрелкой 57"/>
            <p:cNvCxnSpPr/>
            <p:nvPr/>
          </p:nvCxnSpPr>
          <p:spPr>
            <a:xfrm flipH="1">
              <a:off x="4394888" y="3951445"/>
              <a:ext cx="645868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3913956" y="3951445"/>
              <a:ext cx="471190" cy="125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Овал 60"/>
            <p:cNvSpPr/>
            <p:nvPr/>
          </p:nvSpPr>
          <p:spPr>
            <a:xfrm>
              <a:off x="4283968" y="3429000"/>
              <a:ext cx="360000" cy="360000"/>
            </a:xfrm>
            <a:prstGeom prst="ellipse">
              <a:avLst/>
            </a:prstGeom>
            <a:solidFill>
              <a:srgbClr val="ECAED1"/>
            </a:solidFill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350" dirty="0">
                  <a:solidFill>
                    <a:schemeClr val="tx1"/>
                  </a:solidFill>
                </a:rPr>
                <a:t>4</a:t>
              </a:r>
            </a:p>
          </p:txBody>
        </p:sp>
      </p:grpSp>
      <p:sp>
        <p:nvSpPr>
          <p:cNvPr id="62" name="Дуга 61"/>
          <p:cNvSpPr/>
          <p:nvPr/>
        </p:nvSpPr>
        <p:spPr>
          <a:xfrm rot="16200000">
            <a:off x="1317743" y="3837137"/>
            <a:ext cx="1568312" cy="1935894"/>
          </a:xfrm>
          <a:prstGeom prst="arc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>
              <a:ln>
                <a:solidFill>
                  <a:schemeClr val="tx1"/>
                </a:solidFill>
                <a:prstDash val="dash"/>
              </a:ln>
            </a:endParaRPr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" r="7834"/>
          <a:stretch/>
        </p:blipFill>
        <p:spPr>
          <a:xfrm>
            <a:off x="539552" y="5013296"/>
            <a:ext cx="1336431" cy="1080000"/>
          </a:xfrm>
          <a:prstGeom prst="ellipse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cxnSp>
        <p:nvCxnSpPr>
          <p:cNvPr id="64" name="Прямая со стрелкой 63"/>
          <p:cNvCxnSpPr/>
          <p:nvPr/>
        </p:nvCxnSpPr>
        <p:spPr>
          <a:xfrm>
            <a:off x="1133951" y="4778735"/>
            <a:ext cx="0" cy="155805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Скругленный прямоугольник 65"/>
          <p:cNvSpPr/>
          <p:nvPr/>
        </p:nvSpPr>
        <p:spPr>
          <a:xfrm>
            <a:off x="3295324" y="4092935"/>
            <a:ext cx="2199127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50" b="1" dirty="0">
                <a:solidFill>
                  <a:schemeClr val="tx1"/>
                </a:solidFill>
              </a:rPr>
              <a:t>Уточнение и доработка  </a:t>
            </a:r>
            <a:br>
              <a:rPr lang="ru-RU" sz="950" b="1" dirty="0">
                <a:solidFill>
                  <a:schemeClr val="tx1"/>
                </a:solidFill>
              </a:rPr>
            </a:br>
            <a:r>
              <a:rPr lang="ru-RU" sz="950" b="1" dirty="0">
                <a:solidFill>
                  <a:schemeClr val="tx1"/>
                </a:solidFill>
              </a:rPr>
              <a:t>проекта будущего: </a:t>
            </a:r>
            <a:br>
              <a:rPr lang="ru-RU" sz="950" b="1" dirty="0">
                <a:solidFill>
                  <a:schemeClr val="tx1"/>
                </a:solidFill>
              </a:rPr>
            </a:br>
            <a:r>
              <a:rPr lang="ru-RU" sz="950" dirty="0">
                <a:solidFill>
                  <a:schemeClr val="tx1"/>
                </a:solidFill>
              </a:rPr>
              <a:t>целевой сбор информации, пробы, профильные консультации</a:t>
            </a:r>
          </a:p>
        </p:txBody>
      </p:sp>
      <p:sp>
        <p:nvSpPr>
          <p:cNvPr id="67" name="Овал 66"/>
          <p:cNvSpPr/>
          <p:nvPr/>
        </p:nvSpPr>
        <p:spPr>
          <a:xfrm>
            <a:off x="1475656" y="4365144"/>
            <a:ext cx="360000" cy="360000"/>
          </a:xfrm>
          <a:prstGeom prst="ellipse">
            <a:avLst/>
          </a:prstGeom>
          <a:solidFill>
            <a:srgbClr val="ECAED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5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92331" y="3429000"/>
            <a:ext cx="1669282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50" b="1" dirty="0">
                <a:solidFill>
                  <a:schemeClr val="tx1"/>
                </a:solidFill>
              </a:rPr>
              <a:t>Консилиум</a:t>
            </a:r>
            <a:r>
              <a:rPr lang="ru-RU" sz="950" dirty="0">
                <a:solidFill>
                  <a:schemeClr val="tx1"/>
                </a:solidFill>
              </a:rPr>
              <a:t> по уточнению вопросов профессионального и жизненного устройства</a:t>
            </a:r>
          </a:p>
        </p:txBody>
      </p:sp>
      <p:cxnSp>
        <p:nvCxnSpPr>
          <p:cNvPr id="69" name="Прямая со стрелкой 68"/>
          <p:cNvCxnSpPr/>
          <p:nvPr/>
        </p:nvCxnSpPr>
        <p:spPr>
          <a:xfrm flipV="1">
            <a:off x="2311908" y="5585094"/>
            <a:ext cx="473311" cy="28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804666" y="5587981"/>
            <a:ext cx="471190" cy="125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Овал 71"/>
          <p:cNvSpPr/>
          <p:nvPr/>
        </p:nvSpPr>
        <p:spPr>
          <a:xfrm>
            <a:off x="2555776" y="5085224"/>
            <a:ext cx="360000" cy="360000"/>
          </a:xfrm>
          <a:prstGeom prst="ellipse">
            <a:avLst/>
          </a:prstGeom>
          <a:solidFill>
            <a:srgbClr val="ECAED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5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1776356" y="5775026"/>
            <a:ext cx="1903676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50" b="1" dirty="0">
                <a:solidFill>
                  <a:schemeClr val="tx1"/>
                </a:solidFill>
              </a:rPr>
              <a:t>Сопровождение</a:t>
            </a:r>
            <a:r>
              <a:rPr lang="ru-RU" sz="950" dirty="0">
                <a:solidFill>
                  <a:schemeClr val="tx1"/>
                </a:solidFill>
              </a:rPr>
              <a:t> на этапе перехода и реализации профессионального проекта </a:t>
            </a: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" t="1" r="4208" b="2293"/>
          <a:stretch/>
        </p:blipFill>
        <p:spPr>
          <a:xfrm>
            <a:off x="3779912" y="5013296"/>
            <a:ext cx="1346480" cy="1080000"/>
          </a:xfrm>
          <a:prstGeom prst="ellipse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cxnSp>
        <p:nvCxnSpPr>
          <p:cNvPr id="77" name="Прямая со стрелкой 76"/>
          <p:cNvCxnSpPr/>
          <p:nvPr/>
        </p:nvCxnSpPr>
        <p:spPr>
          <a:xfrm flipV="1">
            <a:off x="5566268" y="5657102"/>
            <a:ext cx="473311" cy="28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6059026" y="5659989"/>
            <a:ext cx="471190" cy="1259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Овал 78"/>
          <p:cNvSpPr/>
          <p:nvPr/>
        </p:nvSpPr>
        <p:spPr>
          <a:xfrm>
            <a:off x="5868184" y="5157232"/>
            <a:ext cx="360000" cy="360000"/>
          </a:xfrm>
          <a:prstGeom prst="ellipse">
            <a:avLst/>
          </a:prstGeom>
          <a:solidFill>
            <a:srgbClr val="ECAED1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5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5050208" y="5911552"/>
            <a:ext cx="2037902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50" b="1" dirty="0">
                <a:solidFill>
                  <a:schemeClr val="tx1"/>
                </a:solidFill>
              </a:rPr>
              <a:t>Мониторинг устройства</a:t>
            </a:r>
            <a:r>
              <a:rPr lang="ru-RU" sz="950" dirty="0">
                <a:solidFill>
                  <a:schemeClr val="tx1"/>
                </a:solidFill>
              </a:rPr>
              <a:t>, подготовка  предложений к корректировке и планированию работы  </a:t>
            </a:r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085304"/>
            <a:ext cx="1326635" cy="1080000"/>
          </a:xfrm>
          <a:prstGeom prst="ellipse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44" name="Прямоугольный треугольник 43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68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ый треугольник 48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CC00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6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1979712" y="188640"/>
            <a:ext cx="7397771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Практические </a:t>
            </a:r>
            <a:r>
              <a:rPr lang="ru-RU" b="1" dirty="0" err="1">
                <a:solidFill>
                  <a:srgbClr val="CC0066"/>
                </a:solidFill>
                <a:latin typeface="Days" pitchFamily="2" charset="0"/>
              </a:rPr>
              <a:t>профориентационные</a:t>
            </a:r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 мероприятия </a:t>
            </a:r>
            <a:br>
              <a:rPr lang="ru-RU" b="1" dirty="0">
                <a:solidFill>
                  <a:srgbClr val="CC0066"/>
                </a:solidFill>
                <a:latin typeface="Days" pitchFamily="2" charset="0"/>
              </a:rPr>
            </a:br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для воспитанников</a:t>
            </a:r>
          </a:p>
        </p:txBody>
      </p:sp>
      <p:sp>
        <p:nvSpPr>
          <p:cNvPr id="53" name="Rectangle 4"/>
          <p:cNvSpPr txBox="1">
            <a:spLocks noChangeArrowheads="1"/>
          </p:cNvSpPr>
          <p:nvPr/>
        </p:nvSpPr>
        <p:spPr>
          <a:xfrm>
            <a:off x="336798" y="980728"/>
            <a:ext cx="4667250" cy="936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solidFill>
                  <a:srgbClr val="CC0066"/>
                </a:solidFill>
                <a:latin typeface="+mn-lt"/>
                <a:ea typeface="+mn-ea"/>
                <a:cs typeface="+mn-cs"/>
              </a:rPr>
              <a:t>СОПРОВОЖДЕНИЕ ПРОФЕССИОНАЛЬНОГО САМООПРЕДЕЛЕНИЯ ДЕТЕЙ-СИРОТ: </a:t>
            </a:r>
            <a:br>
              <a:rPr lang="ru-RU" sz="1800" dirty="0" smtClean="0">
                <a:solidFill>
                  <a:srgbClr val="CC0066"/>
                </a:solidFill>
                <a:latin typeface="+mn-lt"/>
                <a:ea typeface="+mn-ea"/>
                <a:cs typeface="+mn-cs"/>
              </a:rPr>
            </a:br>
            <a:r>
              <a:rPr lang="ru-RU" sz="1800" b="1" dirty="0" smtClean="0">
                <a:solidFill>
                  <a:srgbClr val="CC0066"/>
                </a:solidFill>
                <a:latin typeface="+mn-lt"/>
                <a:ea typeface="+mn-ea"/>
                <a:cs typeface="+mn-cs"/>
              </a:rPr>
              <a:t>ШАГ ЗА ШАГОМ</a:t>
            </a:r>
            <a:endParaRPr lang="ru-RU" sz="1800" b="1" dirty="0">
              <a:solidFill>
                <a:srgbClr val="CC0066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29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68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CC00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88640"/>
            <a:ext cx="7397771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Практические мероприятия по сопровождению профессионального самоопределения воспитанников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609" y="237703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91880" y="951111"/>
            <a:ext cx="5436096" cy="461665"/>
          </a:xfrm>
          <a:prstGeom prst="rect">
            <a:avLst/>
          </a:prstGeom>
          <a:solidFill>
            <a:srgbClr val="CC0066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6.1. 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УЧАСТИЕ В МЕРОПРИЯТИЯХ ВСЕРОССИЙСКОГО, РЕГИОНАЛЬНОГО И МУНИЦИПАЛЬНОГО  УРОВНЕЙ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259136"/>
            <a:ext cx="813690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spcAft>
                <a:spcPts val="300"/>
              </a:spcAft>
              <a:buFontTx/>
              <a:buChar char="-"/>
            </a:pPr>
            <a:endParaRPr lang="ru-RU" sz="1000" dirty="0"/>
          </a:p>
          <a:p>
            <a:pPr marL="171450" lvl="0" indent="-171450">
              <a:buFontTx/>
              <a:buChar char="-"/>
            </a:pPr>
            <a:endParaRPr lang="ru-RU" sz="1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131728"/>
              </p:ext>
            </p:extLst>
          </p:nvPr>
        </p:nvGraphicFramePr>
        <p:xfrm>
          <a:off x="10342" y="1844824"/>
          <a:ext cx="8863084" cy="343718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180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7741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75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459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703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4703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67086">
                <a:tc rowSpan="2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мероприятия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Класс</a:t>
                      </a:r>
                    </a:p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Результат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9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Кол-во участников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Кол-во </a:t>
                      </a:r>
                      <a:r>
                        <a:rPr lang="ru-RU" sz="1000" dirty="0" smtClean="0">
                          <a:solidFill>
                            <a:schemeClr val="bg1"/>
                          </a:solidFill>
                          <a:effectLst/>
                        </a:rPr>
                        <a:t>победителей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Кол-во призёров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1818"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30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ВСЕРОССИЙСКИЙ И РЕГИОНАЛЬНЫЙ УРОВНИ</a:t>
                      </a:r>
                      <a:endParaRPr lang="ru-RU" sz="18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9862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effectLst/>
                          <a:latin typeface="+mn-lt"/>
                        </a:rPr>
                        <a:t>"Шоу профессий" (Всероссийские открытые уроки "</a:t>
                      </a:r>
                      <a:r>
                        <a:rPr lang="ru-RU" sz="1000" dirty="0" err="1" smtClean="0">
                          <a:effectLst/>
                          <a:latin typeface="+mn-lt"/>
                        </a:rPr>
                        <a:t>ПроеКТОриЯ</a:t>
                      </a:r>
                      <a:r>
                        <a:rPr lang="ru-RU" sz="1000" dirty="0" smtClean="0">
                          <a:effectLst/>
                          <a:latin typeface="+mn-lt"/>
                        </a:rPr>
                        <a:t>")</a:t>
                      </a:r>
                    </a:p>
                    <a:p>
                      <a:pPr fontAlgn="auto" hangingPunct="1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9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-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-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8745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effectLst/>
                          <a:latin typeface="+mn-lt"/>
                        </a:rPr>
                        <a:t>Профориентационное</a:t>
                      </a:r>
                      <a:r>
                        <a:rPr lang="ru-RU" sz="1000" dirty="0" smtClean="0">
                          <a:effectLst/>
                          <a:latin typeface="+mn-lt"/>
                        </a:rPr>
                        <a:t> мероприятие "Скажи профессии ДА!" </a:t>
                      </a: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+mn-lt"/>
                        </a:rPr>
                        <a:t>10, 11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-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-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4567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effectLst/>
                          <a:latin typeface="+mn-lt"/>
                        </a:rPr>
                        <a:t>Всероссийская акция "Неделя без турникетов" (экскурсии на промышленные предприятия)</a:t>
                      </a:r>
                      <a:endParaRPr lang="ru-RU" sz="10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+mn-lt"/>
                        </a:rPr>
                        <a:t>5, 6, 8, 9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latin typeface="+mn-lt"/>
                        </a:rPr>
                        <a:t>-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latin typeface="+mn-lt"/>
                        </a:rPr>
                        <a:t>-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Чемпионат "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Абилимпикс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"</a:t>
                      </a:r>
                      <a:endParaRPr lang="ru-RU" sz="1000" dirty="0" smtClean="0">
                        <a:effectLst/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8, 9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1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354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2939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7.</a:t>
                      </a:r>
                      <a:endParaRPr lang="ru-RU" sz="100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</a:rPr>
                        <a:t>Региональный конкурс </a:t>
                      </a:r>
                      <a:r>
                        <a:rPr lang="ru-RU" sz="1000" dirty="0" smtClean="0">
                          <a:effectLst/>
                          <a:latin typeface="+mn-lt"/>
                        </a:rPr>
                        <a:t>"Арт-Профи Форум" </a:t>
                      </a:r>
                      <a:br>
                        <a:rPr lang="ru-RU" sz="1000" dirty="0" smtClean="0">
                          <a:effectLst/>
                          <a:latin typeface="+mn-lt"/>
                        </a:rPr>
                      </a:br>
                      <a:endParaRPr lang="ru-RU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latin typeface="+mn-lt"/>
                        </a:rPr>
                        <a:t>-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3272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ru-RU" sz="1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Региональный проект </a:t>
                      </a:r>
                      <a:r>
                        <a:rPr lang="ru-RU" sz="1000" dirty="0" smtClean="0">
                          <a:effectLst/>
                          <a:latin typeface="+mn-lt"/>
                        </a:rPr>
                        <a:t>"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Ярославцы, которыми мы гордимся</a:t>
                      </a:r>
                      <a:r>
                        <a:rPr lang="ru-RU" sz="1000" dirty="0" smtClean="0">
                          <a:effectLst/>
                          <a:latin typeface="+mn-lt"/>
                        </a:rPr>
                        <a:t>" 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6 - 9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itchFamily="18" charset="0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latin typeface="+mn-lt"/>
                        </a:rPr>
                        <a:t>-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</a:t>
                      </a:r>
                      <a:endParaRPr lang="ru-RU" sz="1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377" marR="61377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Корпоративного чемпионата 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РусГидро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среди юниоров по методике движения "Профессионалы"(компетенция "Электромонтаж")</a:t>
                      </a: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8, 9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+mn-lt"/>
                        </a:rPr>
                        <a:t>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 marL="61377" marR="61377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857375" y="1490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25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05439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AA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CC00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02797" y="216425"/>
            <a:ext cx="7649723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Практические мероприятия по сопровождению профессионального самоопределения воспитанников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11760" y="862627"/>
            <a:ext cx="6488046" cy="461665"/>
          </a:xfrm>
          <a:prstGeom prst="rect">
            <a:avLst/>
          </a:prstGeom>
          <a:solidFill>
            <a:srgbClr val="CC0066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6.2. УЧАСТИЕ В МЕРОПРИЯТИЯХ ВСЕРОССИЙСКОГО, РЕГИОНАЛЬНОГО И МУНИЦИПАЛЬНОГО УРОВНЕЙ. КОЛИЧЕСТВО ЧЕЛОВЕК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953242"/>
              </p:ext>
            </p:extLst>
          </p:nvPr>
        </p:nvGraphicFramePr>
        <p:xfrm>
          <a:off x="395538" y="1412776"/>
          <a:ext cx="8532437" cy="50298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78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35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6316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8469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1020107"/>
                <a:gridCol w="784697"/>
              </a:tblGrid>
              <a:tr h="77969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Наименование ОДС</a:t>
                      </a:r>
                    </a:p>
                    <a:p>
                      <a:endParaRPr lang="ru-RU" sz="1100" dirty="0" smtClean="0"/>
                    </a:p>
                    <a:p>
                      <a:pPr algn="r"/>
                      <a:r>
                        <a:rPr lang="ru-RU" sz="1100" dirty="0" smtClean="0"/>
                        <a:t>Название</a:t>
                      </a:r>
                    </a:p>
                    <a:p>
                      <a:pPr algn="r"/>
                      <a:r>
                        <a:rPr lang="ru-RU" sz="1100" dirty="0" smtClean="0"/>
                        <a:t>мероприятия</a:t>
                      </a:r>
                      <a:endParaRPr lang="ru-RU" sz="1100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Всероссийская акция "Неделя без турникетов" </a:t>
                      </a:r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Шоу профессий</a:t>
                      </a:r>
                      <a:r>
                        <a:rPr lang="ru-RU" sz="800" baseline="0" dirty="0" smtClean="0">
                          <a:effectLst/>
                        </a:rPr>
                        <a:t> </a:t>
                      </a:r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Чемпионат "</a:t>
                      </a:r>
                      <a:r>
                        <a:rPr kumimoji="0" lang="ru-RU" sz="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Абилимпикс</a:t>
                      </a: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" Ярославль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3663" marR="0" lvl="0" indent="0" algn="l" defTabSz="8969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Профориентационное</a:t>
                      </a: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мероприятие "Скажи профессии ДА!" </a:t>
                      </a:r>
                    </a:p>
                    <a:p>
                      <a:endParaRPr lang="ru-RU" sz="800" dirty="0"/>
                    </a:p>
                  </a:txBody>
                  <a:tcPr marL="0" marR="0" marT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Региональный конкурс "Арт-Профи Форум" </a:t>
                      </a:r>
                    </a:p>
                    <a:p>
                      <a:pPr algn="ctr"/>
                      <a:endParaRPr lang="ru-RU" sz="800" dirty="0"/>
                    </a:p>
                  </a:txBody>
                  <a:tcPr marL="0" marR="0" marT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err="1" smtClean="0"/>
                        <a:t>Профориентационные</a:t>
                      </a:r>
                      <a:r>
                        <a:rPr lang="ru-RU" sz="800" dirty="0" smtClean="0"/>
                        <a:t> мероприятия всероссийского уровня</a:t>
                      </a:r>
                      <a:endParaRPr lang="ru-RU" sz="800" dirty="0"/>
                    </a:p>
                  </a:txBody>
                  <a:tcPr marL="0" marR="0" marT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err="1" smtClean="0"/>
                        <a:t>Профориентационное</a:t>
                      </a:r>
                      <a:r>
                        <a:rPr lang="ru-RU" sz="800" dirty="0" smtClean="0"/>
                        <a:t> мероприятия</a:t>
                      </a:r>
                      <a:r>
                        <a:rPr lang="ru-RU" sz="800" baseline="0" dirty="0" smtClean="0"/>
                        <a:t> муниципального уровня</a:t>
                      </a:r>
                      <a:endParaRPr lang="ru-RU" sz="800" dirty="0"/>
                    </a:p>
                  </a:txBody>
                  <a:tcPr marL="0" marR="0" marT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4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4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4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8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14 (из них 14 с ОВЗ)</a:t>
                      </a:r>
                    </a:p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63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 (из</a:t>
                      </a:r>
                      <a:r>
                        <a:rPr lang="ru-RU" sz="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них 2 с ОВЗ)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4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2140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458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363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363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 (из них 6 с ОВЗ)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 (из них 12 с ОВЗ)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5809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9 (из них 9 с ОВЗ, 6 инвалидов)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 ( из них 4 с ОВЗ, 2</a:t>
                      </a:r>
                      <a:r>
                        <a:rPr lang="ru-RU" sz="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инвалида)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4586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 (из них 1 с ОВЗ)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17 (из них  17 с ОВЗ, 10 инвалидов)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 (из</a:t>
                      </a:r>
                      <a:r>
                        <a:rPr lang="ru-RU" sz="8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них  1 с ОВЗ)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11 (из них 11 с ОВЗ, 4 инвалида)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200" smtClean="0"/>
              <a:pPr/>
              <a:t>26</a:t>
            </a:fld>
            <a:endParaRPr lang="ru-RU" sz="12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25571" y="1393634"/>
            <a:ext cx="2736302" cy="7920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21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68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CC00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94709" y="188640"/>
            <a:ext cx="7397771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Практические мероприятия по сопровождению профессионального самоопределения воспитанников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609" y="237703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3624" y="843849"/>
            <a:ext cx="4355976" cy="276999"/>
          </a:xfrm>
          <a:prstGeom prst="rect">
            <a:avLst/>
          </a:prstGeom>
          <a:solidFill>
            <a:srgbClr val="CC0066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6.3. ИНДИВИДУАЛЬНЫЕ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КОНСУЛЬТАЦИИ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155171"/>
            <a:ext cx="8136904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b="1" dirty="0">
                <a:solidFill>
                  <a:srgbClr val="CC0066"/>
                </a:solidFill>
              </a:rPr>
              <a:t>ПРОВЕДЕНИЕ ИНДИВИДУАЛЬНЫХ КОНСУЛЬТАЦИЙ </a:t>
            </a:r>
          </a:p>
          <a:p>
            <a:pPr>
              <a:spcAft>
                <a:spcPts val="300"/>
              </a:spcAft>
            </a:pPr>
            <a:r>
              <a:rPr lang="ru-RU" sz="1200" dirty="0"/>
              <a:t>Всего за </a:t>
            </a:r>
            <a:r>
              <a:rPr lang="ru-RU" sz="1200" dirty="0" smtClean="0"/>
              <a:t>2</a:t>
            </a:r>
            <a:r>
              <a:rPr lang="en-US" sz="1200" dirty="0" smtClean="0"/>
              <a:t>0</a:t>
            </a:r>
            <a:r>
              <a:rPr lang="ru-RU" sz="1200" dirty="0" smtClean="0"/>
              <a:t>22-2023 учебный год сотрудниками ОДС и привлечёнными специалистами было проведено</a:t>
            </a:r>
            <a:r>
              <a:rPr lang="en-US" sz="1200" dirty="0" smtClean="0"/>
              <a:t> </a:t>
            </a:r>
            <a:r>
              <a:rPr lang="ru-RU" sz="1200" dirty="0" smtClean="0">
                <a:solidFill>
                  <a:srgbClr val="CC0066"/>
                </a:solidFill>
              </a:rPr>
              <a:t>399</a:t>
            </a:r>
            <a:r>
              <a:rPr lang="en-US" sz="1200" dirty="0" smtClean="0">
                <a:ea typeface="Times New Roman"/>
                <a:cs typeface="Times New Roman"/>
              </a:rPr>
              <a:t> </a:t>
            </a:r>
            <a:r>
              <a:rPr lang="ru-RU" sz="1200" dirty="0" smtClean="0"/>
              <a:t>индивидуальных </a:t>
            </a:r>
            <a:r>
              <a:rPr lang="ru-RU" sz="1200" dirty="0"/>
              <a:t>консультаций с воспитанниками ОДС.</a:t>
            </a:r>
            <a:r>
              <a:rPr lang="ru-RU" sz="1200" b="1" dirty="0"/>
              <a:t> </a:t>
            </a:r>
          </a:p>
          <a:p>
            <a:pPr>
              <a:spcAft>
                <a:spcPts val="300"/>
              </a:spcAft>
            </a:pPr>
            <a:r>
              <a:rPr lang="ru-RU" sz="1200" dirty="0"/>
              <a:t>Индивидуальная   профориентационная работа в </a:t>
            </a:r>
            <a:r>
              <a:rPr lang="ru-RU" sz="1200" dirty="0" smtClean="0"/>
              <a:t>организациях </a:t>
            </a:r>
            <a:r>
              <a:rPr lang="ru-RU" sz="1200" dirty="0"/>
              <a:t>для </a:t>
            </a:r>
            <a:r>
              <a:rPr lang="ru-RU" sz="1200" dirty="0" smtClean="0"/>
              <a:t>детей-сирот </a:t>
            </a:r>
            <a:r>
              <a:rPr lang="ru-RU" sz="1200" dirty="0"/>
              <a:t>и детей оставшихся без попечения проводится </a:t>
            </a:r>
            <a:r>
              <a:rPr lang="ru-RU" sz="1200" dirty="0" smtClean="0"/>
              <a:t>с </a:t>
            </a:r>
            <a:r>
              <a:rPr lang="ru-RU" sz="1200" dirty="0"/>
              <a:t>воспитанниками </a:t>
            </a:r>
            <a:r>
              <a:rPr lang="ru-RU" sz="1200" dirty="0" smtClean="0"/>
              <a:t>5-11-х </a:t>
            </a:r>
            <a:r>
              <a:rPr lang="ru-RU" sz="1200" dirty="0"/>
              <a:t>классов (Приложение </a:t>
            </a:r>
            <a:r>
              <a:rPr lang="ru-RU" sz="1200" dirty="0" smtClean="0"/>
              <a:t>1,2). </a:t>
            </a:r>
            <a:endParaRPr lang="ru-RU" sz="1200" dirty="0"/>
          </a:p>
          <a:p>
            <a:pPr>
              <a:spcAft>
                <a:spcPts val="300"/>
              </a:spcAft>
            </a:pPr>
            <a:r>
              <a:rPr lang="ru-RU" sz="1200" b="1" dirty="0"/>
              <a:t>Основные темы  консультаций:</a:t>
            </a:r>
          </a:p>
          <a:p>
            <a:pPr>
              <a:spcAft>
                <a:spcPts val="300"/>
              </a:spcAft>
            </a:pPr>
            <a:r>
              <a:rPr lang="ru-RU" sz="1200" dirty="0" smtClean="0"/>
              <a:t>- </a:t>
            </a:r>
            <a:r>
              <a:rPr lang="ru-RU" sz="1200" dirty="0"/>
              <a:t>Выявление профессиональных </a:t>
            </a:r>
            <a:r>
              <a:rPr lang="ru-RU" sz="1200" dirty="0" smtClean="0"/>
              <a:t>предпочтений и способностей</a:t>
            </a:r>
          </a:p>
          <a:p>
            <a:pPr>
              <a:spcAft>
                <a:spcPts val="300"/>
              </a:spcAft>
            </a:pPr>
            <a:r>
              <a:rPr lang="ru-RU" sz="1200" dirty="0" smtClean="0"/>
              <a:t>- Образовательные </a:t>
            </a:r>
            <a:r>
              <a:rPr lang="ru-RU" sz="1200" dirty="0"/>
              <a:t>организации, правила </a:t>
            </a:r>
            <a:r>
              <a:rPr lang="ru-RU" sz="1200" dirty="0" smtClean="0"/>
              <a:t>поступления</a:t>
            </a:r>
          </a:p>
          <a:p>
            <a:pPr>
              <a:spcAft>
                <a:spcPts val="300"/>
              </a:spcAft>
            </a:pPr>
            <a:r>
              <a:rPr lang="ru-RU" sz="1200" dirty="0" smtClean="0"/>
              <a:t>- Профессии</a:t>
            </a:r>
            <a:r>
              <a:rPr lang="ru-RU" sz="1200" dirty="0"/>
              <a:t>, востребованные на рынке труда, рабочие профессии, новые профессии, профессии, не требующие специальной подготовки </a:t>
            </a:r>
          </a:p>
          <a:p>
            <a:pPr>
              <a:spcAft>
                <a:spcPts val="300"/>
              </a:spcAft>
            </a:pPr>
            <a:r>
              <a:rPr lang="ru-RU" sz="1200" dirty="0" smtClean="0"/>
              <a:t>-</a:t>
            </a:r>
            <a:r>
              <a:rPr lang="ru-RU" sz="1200" dirty="0"/>
              <a:t> Построение </a:t>
            </a:r>
            <a:r>
              <a:rPr lang="ru-RU" sz="1200" dirty="0" smtClean="0"/>
              <a:t>профессионального плана</a:t>
            </a:r>
          </a:p>
          <a:p>
            <a:pPr>
              <a:spcAft>
                <a:spcPts val="300"/>
              </a:spcAft>
            </a:pPr>
            <a:r>
              <a:rPr lang="ru-RU" sz="1200" dirty="0" smtClean="0"/>
              <a:t>- Построение профессионально-образовательного маршрута </a:t>
            </a:r>
            <a:endParaRPr lang="ru-RU" sz="1200" dirty="0"/>
          </a:p>
          <a:p>
            <a:pPr>
              <a:spcAft>
                <a:spcPts val="300"/>
              </a:spcAft>
            </a:pPr>
            <a:endParaRPr lang="ru-RU" sz="1000" dirty="0" smtClean="0"/>
          </a:p>
          <a:p>
            <a:pPr>
              <a:spcAft>
                <a:spcPts val="300"/>
              </a:spcAft>
            </a:pPr>
            <a:r>
              <a:rPr lang="ru-RU" sz="1200" b="1" dirty="0" smtClean="0">
                <a:solidFill>
                  <a:srgbClr val="CC0066"/>
                </a:solidFill>
              </a:rPr>
              <a:t>ПРОВЕДЕНИЕ </a:t>
            </a:r>
            <a:r>
              <a:rPr lang="ru-RU" sz="1200" b="1" dirty="0">
                <a:solidFill>
                  <a:srgbClr val="CC0066"/>
                </a:solidFill>
              </a:rPr>
              <a:t>ИНДИВИДУАЛЬНЫХ КОНСУЛЬТАЦИЙ СПЕЦИАЛИСТАМИ ЦЕНТРА </a:t>
            </a:r>
            <a:r>
              <a:rPr lang="ru-RU" sz="1200" b="1" dirty="0" smtClean="0">
                <a:solidFill>
                  <a:srgbClr val="CC0066"/>
                </a:solidFill>
              </a:rPr>
              <a:t>"РЕСУРС"</a:t>
            </a:r>
            <a:endParaRPr lang="ru-RU" sz="1200" b="1" dirty="0">
              <a:solidFill>
                <a:srgbClr val="CC0066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1000" b="1" dirty="0"/>
              <a:t> </a:t>
            </a:r>
            <a:r>
              <a:rPr lang="ru-RU" sz="1200" dirty="0"/>
              <a:t>В </a:t>
            </a:r>
            <a:r>
              <a:rPr lang="ru-RU" sz="1200" dirty="0" smtClean="0"/>
              <a:t>2022-2023 учебном </a:t>
            </a:r>
            <a:r>
              <a:rPr lang="ru-RU" sz="1200" dirty="0"/>
              <a:t>году насчитывалось 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CC0066"/>
                </a:solidFill>
              </a:rPr>
              <a:t>74 </a:t>
            </a:r>
            <a:r>
              <a:rPr lang="ru-RU" sz="1200" dirty="0" smtClean="0"/>
              <a:t>выпускника в 13 организациях </a:t>
            </a:r>
            <a:r>
              <a:rPr lang="ru-RU" sz="1200" dirty="0"/>
              <a:t>для </a:t>
            </a:r>
            <a:r>
              <a:rPr lang="ru-RU" sz="1200" dirty="0" smtClean="0"/>
              <a:t>детей-сирот </a:t>
            </a:r>
            <a:r>
              <a:rPr lang="ru-RU" sz="1200" dirty="0"/>
              <a:t>и детей оставшихся без попечения</a:t>
            </a:r>
            <a:r>
              <a:rPr lang="ru-RU" sz="1000" dirty="0" smtClean="0"/>
              <a:t>.</a:t>
            </a:r>
            <a:endParaRPr lang="ru-RU" sz="1000" dirty="0"/>
          </a:p>
          <a:p>
            <a:pPr>
              <a:spcAft>
                <a:spcPts val="300"/>
              </a:spcAft>
            </a:pPr>
            <a:r>
              <a:rPr lang="ru-RU" sz="1200" dirty="0" smtClean="0">
                <a:solidFill>
                  <a:srgbClr val="CC0066"/>
                </a:solidFill>
              </a:rPr>
              <a:t>23</a:t>
            </a:r>
            <a:r>
              <a:rPr lang="ru-RU" sz="1600" b="1" dirty="0" smtClean="0"/>
              <a:t> </a:t>
            </a:r>
            <a:r>
              <a:rPr lang="ru-RU" sz="1200" dirty="0" smtClean="0"/>
              <a:t>воспитанника </a:t>
            </a:r>
            <a:r>
              <a:rPr lang="ru-RU" sz="1200" dirty="0"/>
              <a:t>из </a:t>
            </a:r>
            <a:r>
              <a:rPr lang="ru-RU" sz="1200" dirty="0" smtClean="0">
                <a:solidFill>
                  <a:srgbClr val="CC0066"/>
                </a:solidFill>
              </a:rPr>
              <a:t>8-и </a:t>
            </a:r>
            <a:r>
              <a:rPr lang="ru-RU" sz="1200" dirty="0" smtClean="0"/>
              <a:t>организаций </a:t>
            </a:r>
            <a:r>
              <a:rPr lang="ru-RU" sz="1200" dirty="0"/>
              <a:t>для детей сирот и детей оставшихся без попечения </a:t>
            </a:r>
            <a:r>
              <a:rPr lang="ru-RU" sz="1200" dirty="0" smtClean="0"/>
              <a:t>родителей получили </a:t>
            </a:r>
            <a:r>
              <a:rPr lang="ru-RU" sz="1200" dirty="0"/>
              <a:t>индивидуальные консультации специалистов центра </a:t>
            </a:r>
            <a:r>
              <a:rPr lang="ru-RU" sz="1200" dirty="0" smtClean="0"/>
              <a:t>"Ресурс"</a:t>
            </a:r>
            <a:r>
              <a:rPr lang="en-US" sz="1200" dirty="0" smtClean="0"/>
              <a:t>.</a:t>
            </a:r>
            <a:r>
              <a:rPr lang="ru-RU" sz="1200" dirty="0" smtClean="0"/>
              <a:t> Воспитанникам из </a:t>
            </a:r>
            <a:r>
              <a:rPr lang="ru-RU" sz="1200" dirty="0" smtClean="0">
                <a:solidFill>
                  <a:srgbClr val="CC0066"/>
                </a:solidFill>
              </a:rPr>
              <a:t>5-и</a:t>
            </a:r>
            <a:r>
              <a:rPr lang="ru-RU" sz="1200" dirty="0" smtClean="0"/>
              <a:t> </a:t>
            </a:r>
            <a:r>
              <a:rPr lang="ru-RU" sz="1200" dirty="0"/>
              <a:t>организаций для детей сирот и детей оставшихся без попечения </a:t>
            </a:r>
            <a:r>
              <a:rPr lang="ru-RU" sz="1200" dirty="0" smtClean="0"/>
              <a:t>родителей была оказана помощь в формате индивидуальных консультаций специалистами МОУ Центра </a:t>
            </a:r>
            <a:r>
              <a:rPr lang="ru-RU" sz="1200" dirty="0"/>
              <a:t>ПМСС, диагностики и консультирования детей и подростков </a:t>
            </a:r>
            <a:r>
              <a:rPr lang="ru-RU" sz="1200" dirty="0" smtClean="0"/>
              <a:t>"Гармония", г</a:t>
            </a:r>
            <a:r>
              <a:rPr lang="ru-RU" sz="1200" dirty="0"/>
              <a:t>. Углич, МОУ </a:t>
            </a:r>
            <a:r>
              <a:rPr lang="ru-RU" sz="1200" dirty="0" smtClean="0"/>
              <a:t>Центра </a:t>
            </a:r>
            <a:r>
              <a:rPr lang="ru-RU" sz="1200" dirty="0"/>
              <a:t>ПМСС детей, г. Ростов, </a:t>
            </a:r>
            <a:r>
              <a:rPr lang="ru-RU" sz="1200" dirty="0" smtClean="0"/>
              <a:t>благотворительного фонда "Дети наши".</a:t>
            </a:r>
            <a:endParaRPr lang="ru-RU" sz="1200" dirty="0"/>
          </a:p>
          <a:p>
            <a:pPr>
              <a:spcAft>
                <a:spcPts val="300"/>
              </a:spcAft>
            </a:pPr>
            <a:r>
              <a:rPr lang="ru-RU" sz="1200" b="1" dirty="0" smtClean="0"/>
              <a:t>Основные </a:t>
            </a:r>
            <a:r>
              <a:rPr lang="ru-RU" sz="1200" b="1" dirty="0"/>
              <a:t>темы  консультаций:</a:t>
            </a:r>
          </a:p>
          <a:p>
            <a:pPr lvl="0">
              <a:spcAft>
                <a:spcPts val="300"/>
              </a:spcAft>
            </a:pPr>
            <a:r>
              <a:rPr lang="ru-RU" sz="1200" dirty="0"/>
              <a:t>- исследования сферы профессиональных интересов и склонностей;</a:t>
            </a:r>
          </a:p>
          <a:p>
            <a:pPr lvl="0">
              <a:spcAft>
                <a:spcPts val="300"/>
              </a:spcAft>
            </a:pPr>
            <a:r>
              <a:rPr lang="ru-RU" sz="1200" dirty="0"/>
              <a:t>- определения возможностей и способностей к обучению по выбранным специальностям;</a:t>
            </a:r>
          </a:p>
          <a:p>
            <a:pPr lvl="0">
              <a:spcAft>
                <a:spcPts val="300"/>
              </a:spcAft>
            </a:pPr>
            <a:r>
              <a:rPr lang="ru-RU" sz="1200" dirty="0"/>
              <a:t>- </a:t>
            </a:r>
            <a:r>
              <a:rPr lang="ru-RU" sz="1200" dirty="0" smtClean="0"/>
              <a:t>выбора </a:t>
            </a:r>
            <a:r>
              <a:rPr lang="ru-RU" sz="1200" dirty="0"/>
              <a:t>профессии при наличии медицинских противопоказаний; </a:t>
            </a:r>
          </a:p>
          <a:p>
            <a:pPr marL="92075" lvl="0" indent="-92075">
              <a:spcAft>
                <a:spcPts val="300"/>
              </a:spcAft>
              <a:buFontTx/>
              <a:buChar char="-"/>
            </a:pPr>
            <a:r>
              <a:rPr lang="ru-RU" sz="1200" dirty="0"/>
              <a:t>выбора учебного заведения на территории г. Ярославля и Ярославской области и др. </a:t>
            </a:r>
          </a:p>
          <a:p>
            <a:pPr marL="92075" lvl="0" indent="-92075">
              <a:spcAft>
                <a:spcPts val="300"/>
              </a:spcAft>
              <a:buFontTx/>
              <a:buChar char="-"/>
            </a:pPr>
            <a:r>
              <a:rPr lang="ru-RU" sz="1200" dirty="0"/>
              <a:t>построение профессионально-образовательного </a:t>
            </a:r>
            <a:r>
              <a:rPr lang="ru-RU" sz="1200" dirty="0" smtClean="0"/>
              <a:t>маршрута</a:t>
            </a:r>
            <a:endParaRPr lang="ru-RU" sz="120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27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59998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68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CC00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188640"/>
            <a:ext cx="7397771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Практические мероприятия по сопровождению профессионального самоопределения воспитанников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9076" y="245976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3968" y="839738"/>
            <a:ext cx="4644008" cy="276999"/>
          </a:xfrm>
          <a:prstGeom prst="rect">
            <a:avLst/>
          </a:prstGeom>
          <a:solidFill>
            <a:srgbClr val="CC0066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6.4. ГРУППОВЫЕ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КОНСУЛЬТАЦИИ И ЗАНЯТИЯ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9076" y="1340768"/>
            <a:ext cx="7920880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b="1" dirty="0">
                <a:solidFill>
                  <a:srgbClr val="CC0066"/>
                </a:solidFill>
              </a:rPr>
              <a:t>ГРУППОВЫЕ КОНСУЛЬТАЦИИ И ЗАНЯТИЯ</a:t>
            </a:r>
          </a:p>
          <a:p>
            <a:pPr>
              <a:spcAft>
                <a:spcPts val="300"/>
              </a:spcAft>
            </a:pPr>
            <a:r>
              <a:rPr lang="ru-RU" sz="1200" dirty="0"/>
              <a:t>Всего за </a:t>
            </a:r>
            <a:r>
              <a:rPr lang="ru-RU" sz="1200" dirty="0" smtClean="0"/>
              <a:t>2022 - 2023 </a:t>
            </a:r>
            <a:r>
              <a:rPr lang="ru-RU" sz="1200" dirty="0"/>
              <a:t>учебный год проведено </a:t>
            </a:r>
            <a:r>
              <a:rPr lang="ru-RU" sz="1200" dirty="0" smtClean="0">
                <a:solidFill>
                  <a:srgbClr val="CC0066"/>
                </a:solidFill>
              </a:rPr>
              <a:t>108</a:t>
            </a:r>
            <a:r>
              <a:rPr lang="ru-RU" sz="1200" dirty="0" smtClean="0"/>
              <a:t> групповых консультаций </a:t>
            </a:r>
            <a:r>
              <a:rPr lang="ru-RU" sz="1200" dirty="0"/>
              <a:t>в которых участвовали от </a:t>
            </a:r>
            <a:r>
              <a:rPr lang="ru-RU" sz="1200" dirty="0" smtClean="0"/>
              <a:t>3 </a:t>
            </a:r>
            <a:r>
              <a:rPr lang="ru-RU" sz="1200" dirty="0"/>
              <a:t>до </a:t>
            </a:r>
            <a:r>
              <a:rPr lang="ru-RU" sz="1200" dirty="0" smtClean="0"/>
              <a:t>25 </a:t>
            </a:r>
            <a:r>
              <a:rPr lang="ru-RU" sz="1200" dirty="0"/>
              <a:t>человек</a:t>
            </a:r>
            <a:br>
              <a:rPr lang="ru-RU" sz="1200" dirty="0"/>
            </a:br>
            <a:r>
              <a:rPr lang="ru-RU" sz="1200" dirty="0"/>
              <a:t>Групповая  профориентационная работа в организациях для детей сирот и детей оставшихся без попечения проводится с воспитанниками </a:t>
            </a:r>
            <a:r>
              <a:rPr lang="ru-RU" sz="1200" dirty="0" smtClean="0"/>
              <a:t>5-11-х </a:t>
            </a:r>
            <a:r>
              <a:rPr lang="ru-RU" sz="1200" dirty="0"/>
              <a:t>классов (Приложения 3,4)</a:t>
            </a:r>
            <a:r>
              <a:rPr lang="en-US" sz="1200" dirty="0"/>
              <a:t>.</a:t>
            </a:r>
            <a:endParaRPr lang="ru-RU" sz="1200" dirty="0"/>
          </a:p>
          <a:p>
            <a:pPr>
              <a:spcAft>
                <a:spcPts val="300"/>
              </a:spcAft>
            </a:pPr>
            <a:endParaRPr lang="ru-RU" sz="1200" dirty="0">
              <a:solidFill>
                <a:srgbClr val="FF0000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1200" b="1" dirty="0">
                <a:solidFill>
                  <a:srgbClr val="CC0066"/>
                </a:solidFill>
              </a:rPr>
              <a:t>ОСНОВНЫЕ ТЕМЫ КОНСУЛЬТАЦИЙ</a:t>
            </a:r>
            <a:r>
              <a:rPr lang="ru-RU" sz="1200" b="1" dirty="0" smtClean="0">
                <a:solidFill>
                  <a:srgbClr val="CC0066"/>
                </a:solidFill>
              </a:rPr>
              <a:t>: </a:t>
            </a:r>
          </a:p>
          <a:p>
            <a:pPr>
              <a:spcAft>
                <a:spcPts val="300"/>
              </a:spcAft>
            </a:pPr>
            <a:r>
              <a:rPr lang="ru-RU" sz="1200" dirty="0">
                <a:solidFill>
                  <a:srgbClr val="CC0066"/>
                </a:solidFill>
              </a:rPr>
              <a:t> </a:t>
            </a:r>
            <a:r>
              <a:rPr lang="ru-RU" sz="1200" dirty="0" smtClean="0"/>
              <a:t>-</a:t>
            </a:r>
            <a:r>
              <a:rPr lang="ru-RU" sz="1200" dirty="0" smtClean="0">
                <a:solidFill>
                  <a:srgbClr val="CC0066"/>
                </a:solidFill>
              </a:rPr>
              <a:t>   </a:t>
            </a:r>
            <a:r>
              <a:rPr lang="ru-RU" sz="1200" dirty="0" smtClean="0"/>
              <a:t>Особенности построения профессионального плана</a:t>
            </a:r>
          </a:p>
          <a:p>
            <a:pPr>
              <a:spcAft>
                <a:spcPts val="300"/>
              </a:spcAft>
            </a:pPr>
            <a:r>
              <a:rPr lang="ru-RU" sz="1200" dirty="0" smtClean="0"/>
              <a:t>-    Рынок труда </a:t>
            </a:r>
          </a:p>
          <a:p>
            <a:pPr marL="171450" indent="-171450">
              <a:spcAft>
                <a:spcPts val="300"/>
              </a:spcAft>
              <a:buFontTx/>
              <a:buChar char="-"/>
            </a:pPr>
            <a:r>
              <a:rPr lang="ru-RU" sz="1200" dirty="0" smtClean="0"/>
              <a:t>Учёт особенностей здоровья при выборе </a:t>
            </a:r>
            <a:r>
              <a:rPr lang="ru-RU" sz="1200" dirty="0"/>
              <a:t>профессии </a:t>
            </a:r>
          </a:p>
          <a:p>
            <a:pPr marL="171450" indent="-171450">
              <a:spcAft>
                <a:spcPts val="300"/>
              </a:spcAft>
              <a:buFontTx/>
              <a:buChar char="-"/>
            </a:pPr>
            <a:r>
              <a:rPr lang="ru-RU" sz="1200" dirty="0" smtClean="0"/>
              <a:t>Нормативно-правовые </a:t>
            </a:r>
            <a:r>
              <a:rPr lang="ru-RU" sz="1200" dirty="0"/>
              <a:t>вопросы, трудовой кодекс и т.д. </a:t>
            </a:r>
          </a:p>
          <a:p>
            <a:pPr marL="171450" indent="-171450">
              <a:spcAft>
                <a:spcPts val="300"/>
              </a:spcAft>
              <a:buFontTx/>
              <a:buChar char="-"/>
            </a:pPr>
            <a:r>
              <a:rPr lang="ru-RU" sz="1200" dirty="0"/>
              <a:t>Рынок профессионального образования, </a:t>
            </a:r>
            <a:r>
              <a:rPr lang="ru-RU" sz="1200" dirty="0" smtClean="0"/>
              <a:t>профессиональная </a:t>
            </a:r>
            <a:r>
              <a:rPr lang="ru-RU" sz="1200" dirty="0"/>
              <a:t>подготовка в Ярославской области.</a:t>
            </a:r>
          </a:p>
          <a:p>
            <a:pPr marL="171450" indent="-171450">
              <a:spcAft>
                <a:spcPts val="300"/>
              </a:spcAft>
              <a:buFontTx/>
              <a:buChar char="-"/>
            </a:pPr>
            <a:endParaRPr lang="ru-RU" sz="1200" dirty="0"/>
          </a:p>
          <a:p>
            <a:pPr>
              <a:spcAft>
                <a:spcPts val="300"/>
              </a:spcAft>
            </a:pPr>
            <a:r>
              <a:rPr lang="ru-RU" sz="1200" b="1" dirty="0" smtClean="0">
                <a:solidFill>
                  <a:srgbClr val="CC0066"/>
                </a:solidFill>
              </a:rPr>
              <a:t>ПРОФОРИЕНТАЦИОННЫЕ ИГРЫ </a:t>
            </a:r>
            <a:br>
              <a:rPr lang="ru-RU" sz="1200" b="1" dirty="0" smtClean="0">
                <a:solidFill>
                  <a:srgbClr val="CC0066"/>
                </a:solidFill>
              </a:rPr>
            </a:br>
            <a:r>
              <a:rPr lang="ru-RU" sz="1200" dirty="0" smtClean="0"/>
              <a:t>В 2022 – 2023 учебном году было проведено </a:t>
            </a:r>
            <a:r>
              <a:rPr lang="ru-RU" sz="1200" dirty="0" smtClean="0">
                <a:solidFill>
                  <a:srgbClr val="CC0066"/>
                </a:solidFill>
              </a:rPr>
              <a:t>84</a:t>
            </a:r>
            <a:r>
              <a:rPr lang="ru-RU" sz="1200" dirty="0" smtClean="0"/>
              <a:t> занятия с использованием профориентационных игр в которых приняли участие воспитанники </a:t>
            </a:r>
            <a:r>
              <a:rPr lang="ru-RU" sz="1200" dirty="0"/>
              <a:t>ОДС (Приложения </a:t>
            </a:r>
            <a:r>
              <a:rPr lang="ru-RU" sz="1200" dirty="0" smtClean="0"/>
              <a:t>5)</a:t>
            </a:r>
            <a:r>
              <a:rPr lang="en-US" sz="1200" dirty="0" smtClean="0"/>
              <a:t>.</a:t>
            </a:r>
            <a:endParaRPr lang="ru-RU" sz="120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28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17412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68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CC00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38725" y="188640"/>
            <a:ext cx="7397771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Практические мероприятия по сопровождению профессионального самоопределения воспитанников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7544" y="239571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35896" y="834151"/>
            <a:ext cx="5292080" cy="276999"/>
          </a:xfrm>
          <a:prstGeom prst="rect">
            <a:avLst/>
          </a:prstGeom>
          <a:solidFill>
            <a:srgbClr val="CC0066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6.5. МЕРОПРИЯТИЯ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, ПРОГРАММЫ, ТРУДОУСТРОЙСТВО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1412776"/>
            <a:ext cx="8208912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CC0066"/>
                </a:solidFill>
              </a:rPr>
              <a:t>УЧАСТИЕ В МАССОВЫХ ПРОФОРИЕНТАЦИОННЫХ МЕРОПРИЯТИЯХ, УЧАСТИЕ В МУНИЦИПАЛЬНЫХ И ФЕДЕРАЛЬНЫХ ПРОГРАММАХ  </a:t>
            </a:r>
          </a:p>
          <a:p>
            <a:r>
              <a:rPr lang="ru-RU" sz="1100" dirty="0"/>
              <a:t> В </a:t>
            </a:r>
            <a:r>
              <a:rPr lang="ru-RU" sz="1100" dirty="0" smtClean="0"/>
              <a:t>2022 – 2023 учебном </a:t>
            </a:r>
            <a:r>
              <a:rPr lang="ru-RU" sz="1100" dirty="0"/>
              <a:t>году </a:t>
            </a:r>
            <a:r>
              <a:rPr lang="ru-RU" sz="1100" dirty="0" smtClean="0"/>
              <a:t>организации </a:t>
            </a:r>
            <a:r>
              <a:rPr lang="ru-RU" sz="1100" dirty="0"/>
              <a:t>для детей сирот и детей оставшихся без попечения </a:t>
            </a:r>
            <a:r>
              <a:rPr lang="ru-RU" sz="1100" dirty="0" smtClean="0"/>
              <a:t>приняли участие </a:t>
            </a:r>
            <a:r>
              <a:rPr lang="ru-RU" sz="1100" dirty="0"/>
              <a:t>в </a:t>
            </a:r>
            <a:r>
              <a:rPr lang="ru-RU" sz="1100" dirty="0" smtClean="0"/>
              <a:t>Федеральных и Региональных  </a:t>
            </a:r>
            <a:r>
              <a:rPr lang="ru-RU" sz="1100" dirty="0"/>
              <a:t>ПРОФОРИЕНТАЦИОННЫХ МЕРОПРИЯТИЯХ:</a:t>
            </a:r>
            <a:r>
              <a:rPr lang="ru-RU" sz="1200" dirty="0">
                <a:solidFill>
                  <a:srgbClr val="CC0066"/>
                </a:solidFill>
              </a:rPr>
              <a:t> </a:t>
            </a:r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r>
              <a:rPr lang="ru-RU" sz="1100" dirty="0"/>
              <a:t>       </a:t>
            </a:r>
            <a:r>
              <a:rPr lang="ru-RU" sz="1100" dirty="0" smtClean="0"/>
              <a:t>"Шоу профессий"              "Билет в будущее"           "Скажи </a:t>
            </a:r>
            <a:r>
              <a:rPr lang="ru-RU" sz="1100" dirty="0"/>
              <a:t>профессии ДА</a:t>
            </a:r>
            <a:r>
              <a:rPr lang="ru-RU" sz="1100" dirty="0" smtClean="0"/>
              <a:t>!"          "Неделя без турникетов"                "</a:t>
            </a:r>
            <a:r>
              <a:rPr lang="ru-RU" sz="1100" dirty="0" err="1" smtClean="0"/>
              <a:t>Абилимпикс</a:t>
            </a:r>
            <a:r>
              <a:rPr lang="ru-RU" sz="1100" dirty="0" smtClean="0"/>
              <a:t>" </a:t>
            </a:r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r>
              <a:rPr lang="ru-RU" sz="1100" dirty="0" smtClean="0"/>
              <a:t>В мероприятиях разного рода было отмечено </a:t>
            </a:r>
            <a:r>
              <a:rPr lang="ru-RU" sz="1200" dirty="0" smtClean="0">
                <a:solidFill>
                  <a:srgbClr val="CC0066"/>
                </a:solidFill>
              </a:rPr>
              <a:t>65</a:t>
            </a:r>
            <a:r>
              <a:rPr lang="ru-RU" b="1" dirty="0" smtClean="0"/>
              <a:t> </a:t>
            </a:r>
            <a:r>
              <a:rPr lang="ru-RU" sz="1100" dirty="0" smtClean="0"/>
              <a:t>человек от организаций </a:t>
            </a:r>
            <a:r>
              <a:rPr lang="ru-RU" sz="1100" dirty="0"/>
              <a:t>для детей сирот и детей оставшихся без попечения. Возраст участников от </a:t>
            </a:r>
            <a:r>
              <a:rPr lang="ru-RU" sz="1100" dirty="0" smtClean="0"/>
              <a:t>11 </a:t>
            </a:r>
            <a:r>
              <a:rPr lang="ru-RU" sz="1100" dirty="0"/>
              <a:t>до 18 лет, классы с </a:t>
            </a:r>
            <a:r>
              <a:rPr lang="ru-RU" sz="1100" dirty="0" smtClean="0"/>
              <a:t>5 </a:t>
            </a:r>
            <a:r>
              <a:rPr lang="ru-RU" sz="1100" dirty="0"/>
              <a:t>по 11.</a:t>
            </a:r>
          </a:p>
          <a:p>
            <a:endParaRPr lang="ru-RU" sz="1100" dirty="0"/>
          </a:p>
          <a:p>
            <a:r>
              <a:rPr lang="ru-RU" sz="1200" b="1" dirty="0">
                <a:solidFill>
                  <a:srgbClr val="CC0066"/>
                </a:solidFill>
              </a:rPr>
              <a:t>ВРЕМЕННОЕ ТРУДОУСТРОЙСТВО</a:t>
            </a:r>
            <a:endParaRPr lang="ru-RU" sz="1200" b="1" dirty="0"/>
          </a:p>
          <a:p>
            <a:r>
              <a:rPr lang="ru-RU" sz="1100" dirty="0" smtClean="0"/>
              <a:t>За прошедший год были ВРЕМЕННО ТРУДОУСТРОЕНЫ </a:t>
            </a:r>
            <a:r>
              <a:rPr lang="ru-RU" sz="1200" dirty="0" smtClean="0">
                <a:solidFill>
                  <a:srgbClr val="CC0066"/>
                </a:solidFill>
              </a:rPr>
              <a:t>10 </a:t>
            </a:r>
            <a:r>
              <a:rPr lang="ru-RU" sz="1100" dirty="0" smtClean="0"/>
              <a:t>воспитанников, учащихся 9 классов (Приложение 13).</a:t>
            </a:r>
          </a:p>
          <a:p>
            <a:r>
              <a:rPr lang="ru-RU" sz="1100" dirty="0"/>
              <a:t> </a:t>
            </a:r>
          </a:p>
          <a:p>
            <a:r>
              <a:rPr lang="ru-RU" sz="1200" b="1" dirty="0">
                <a:solidFill>
                  <a:srgbClr val="CC0066"/>
                </a:solidFill>
              </a:rPr>
              <a:t>ЭКСКУРСИИ НА ПРЕДПРИЯТИЯ, В ЦЕНТРЫ ЗАНЯТОСТИ, ПРОФЕССИОНАЛЬНЫЕ ОБРАЗОВАТЕЛЬНЫЕ ОРГАНИЗАЦИИ И ОРГАНИЗАЦИИ ВЫСШЕГО ОБРАЗОВАНИЯ, ВСТРЕЧИ СО СПЕЦИАЛИСТАМИ РАЗЛИЧНЫХ ПРОФЕССИЙ И ДР.</a:t>
            </a:r>
          </a:p>
          <a:p>
            <a:r>
              <a:rPr lang="ru-RU" sz="1100" dirty="0"/>
              <a:t> За </a:t>
            </a:r>
            <a:r>
              <a:rPr lang="ru-RU" sz="1100" dirty="0" smtClean="0"/>
              <a:t>2022 – 2023 учебный </a:t>
            </a:r>
            <a:r>
              <a:rPr lang="ru-RU" sz="1100" dirty="0"/>
              <a:t>год было проведено </a:t>
            </a:r>
            <a:r>
              <a:rPr lang="ru-RU" sz="1200" dirty="0" smtClean="0">
                <a:solidFill>
                  <a:srgbClr val="CC0066"/>
                </a:solidFill>
              </a:rPr>
              <a:t>57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sz="1100" dirty="0"/>
              <a:t>экскурсий </a:t>
            </a:r>
            <a:r>
              <a:rPr lang="ru-RU" sz="1100" dirty="0" smtClean="0"/>
              <a:t>для </a:t>
            </a:r>
            <a:r>
              <a:rPr lang="ru-RU" sz="1100" dirty="0"/>
              <a:t>детей сирот и детей оставшихся без попечения</a:t>
            </a:r>
            <a:r>
              <a:rPr lang="ru-RU" sz="1000" dirty="0" smtClean="0"/>
              <a:t>.  </a:t>
            </a:r>
            <a:r>
              <a:rPr lang="ru-RU" sz="1100" dirty="0"/>
              <a:t>Основными экскурсий  были на производственные предприятия и организации профессионального </a:t>
            </a:r>
            <a:r>
              <a:rPr lang="ru-RU" sz="1100" dirty="0" smtClean="0"/>
              <a:t>образования</a:t>
            </a:r>
            <a:r>
              <a:rPr lang="ru-RU" sz="1100" dirty="0"/>
              <a:t> </a:t>
            </a:r>
            <a:r>
              <a:rPr lang="ru-RU" sz="1100" dirty="0" smtClean="0"/>
              <a:t>(Приложения 10, 11).</a:t>
            </a:r>
            <a:endParaRPr lang="ru-RU" sz="1100" dirty="0"/>
          </a:p>
          <a:p>
            <a:endParaRPr lang="ru-RU" sz="1000" dirty="0"/>
          </a:p>
        </p:txBody>
      </p:sp>
      <p:pic>
        <p:nvPicPr>
          <p:cNvPr id="1026" name="Picture 2" descr="Картинки по запросу абилимпис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371" y="2276510"/>
            <a:ext cx="1285362" cy="85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неделя без турникетов 201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2" r="17951" b="32882"/>
          <a:stretch/>
        </p:blipFill>
        <p:spPr bwMode="auto">
          <a:xfrm>
            <a:off x="5302789" y="2177280"/>
            <a:ext cx="1855582" cy="86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29</a:t>
            </a:fld>
            <a:endParaRPr lang="ru-RU" sz="12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874" y="2204864"/>
            <a:ext cx="658947" cy="96290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701" y="2058877"/>
            <a:ext cx="1780919" cy="126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19" y="2276510"/>
            <a:ext cx="770577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8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ый треугольник 18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2986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88640"/>
            <a:ext cx="2016224" cy="415498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>
                <a:solidFill>
                  <a:srgbClr val="0D5D8B"/>
                </a:solidFill>
                <a:latin typeface="Days" pitchFamily="2" charset="0"/>
              </a:rPr>
              <a:t>ВВЕДЕНИЕ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83904" y="1844824"/>
            <a:ext cx="2459903" cy="53386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900" dirty="0" smtClean="0"/>
              <a:t>Важное </a:t>
            </a:r>
            <a:r>
              <a:rPr lang="ru-RU" sz="900" dirty="0"/>
              <a:t>место среди задач социализации детей-сирот </a:t>
            </a:r>
            <a:r>
              <a:rPr lang="ru-RU" sz="900" dirty="0" smtClean="0"/>
              <a:t>и </a:t>
            </a:r>
            <a:r>
              <a:rPr lang="ru-RU" sz="900" dirty="0"/>
              <a:t>детей, оставшихся без попечения родителей, занимает сопровождение профессионального самоопределения.</a:t>
            </a:r>
          </a:p>
          <a:p>
            <a:r>
              <a:rPr lang="ru-RU" sz="900" dirty="0"/>
              <a:t>Данный целевой ориентир закреплен в основных документах федерального и регионального уровней, определяющих функционирование и развитие современной системы образования. </a:t>
            </a:r>
          </a:p>
          <a:p>
            <a:r>
              <a:rPr lang="ru-RU" sz="900" dirty="0" smtClean="0"/>
              <a:t>В настоящее время в регионе сложилась практика сопровождения профессионального самоопределения </a:t>
            </a:r>
            <a:r>
              <a:rPr lang="ru-RU" sz="900" dirty="0"/>
              <a:t>воспитанников </a:t>
            </a:r>
            <a:r>
              <a:rPr lang="ru-RU" sz="900" dirty="0" smtClean="0"/>
              <a:t>организаций </a:t>
            </a:r>
            <a:r>
              <a:rPr lang="ru-RU" sz="900" dirty="0"/>
              <a:t>для детей сирот и детей оставшихся без попечения родителей (</a:t>
            </a:r>
            <a:r>
              <a:rPr lang="ru-RU" sz="900" dirty="0" smtClean="0"/>
              <a:t>далее ОДС), включающая в себя несколько  уровней.</a:t>
            </a:r>
          </a:p>
          <a:p>
            <a:r>
              <a:rPr lang="ru-RU" sz="900" dirty="0"/>
              <a:t>Основная работа (первичный уровень) осуществляется специалистами ОДС. Координацией работы, оказанием помощи детям на территории муниципальных районов занимаются муниципальные органы управления образованием и специализированные Центры психолого-педагогической, медицинской и социальной помощи (при наличии). </a:t>
            </a:r>
          </a:p>
          <a:p>
            <a:endParaRPr lang="ru-RU" sz="11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95536" y="604138"/>
            <a:ext cx="2160240" cy="0"/>
          </a:xfrm>
          <a:prstGeom prst="line">
            <a:avLst/>
          </a:prstGeom>
          <a:ln w="28575">
            <a:solidFill>
              <a:srgbClr val="F18D3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275856" y="5991671"/>
            <a:ext cx="55086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200" dirty="0"/>
              <a:t>Справка предназначена для </a:t>
            </a:r>
            <a:r>
              <a:rPr lang="ru-RU" sz="1200" dirty="0" smtClean="0"/>
              <a:t>руководителей и специалистов </a:t>
            </a:r>
            <a:r>
              <a:rPr lang="ru-RU" sz="1200" dirty="0"/>
              <a:t>органов управления </a:t>
            </a:r>
            <a:r>
              <a:rPr lang="ru-RU" sz="1200" dirty="0" smtClean="0"/>
              <a:t>образованием; руководителей</a:t>
            </a:r>
            <a:r>
              <a:rPr lang="ru-RU" sz="1200" dirty="0"/>
              <a:t> </a:t>
            </a:r>
            <a:r>
              <a:rPr lang="ru-RU" sz="1200" dirty="0" smtClean="0"/>
              <a:t>и специалистов ОДС.</a:t>
            </a:r>
            <a:endParaRPr lang="ru-RU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33275" y="1844824"/>
            <a:ext cx="2448272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 smtClean="0"/>
              <a:t>На </a:t>
            </a:r>
            <a:r>
              <a:rPr lang="ru-RU" sz="900" dirty="0"/>
              <a:t>региональном уровне разработкой стратегии, целей и задач, общей координацией работы, информационно-методическим сопровождением, повышением компетентности специалистов, оказанием специализированной помощи занимаются:  Департамент образования ЯО, ГУ ЯО </a:t>
            </a:r>
            <a:r>
              <a:rPr lang="ru-RU" sz="900" dirty="0" smtClean="0"/>
              <a:t>"Центр </a:t>
            </a:r>
            <a:r>
              <a:rPr lang="ru-RU" sz="900" dirty="0"/>
              <a:t>профессиональной ориентации и психологической поддержки </a:t>
            </a:r>
            <a:r>
              <a:rPr lang="ru-RU" sz="900" dirty="0" smtClean="0"/>
              <a:t>"Ресурс", </a:t>
            </a:r>
            <a:r>
              <a:rPr lang="ru-RU" sz="900" dirty="0"/>
              <a:t>ГАУ ДПО ЯО </a:t>
            </a:r>
            <a:r>
              <a:rPr lang="ru-RU" sz="900" dirty="0" smtClean="0"/>
              <a:t>"Институт </a:t>
            </a:r>
            <a:r>
              <a:rPr lang="ru-RU" sz="900" dirty="0"/>
              <a:t>развития </a:t>
            </a:r>
            <a:r>
              <a:rPr lang="ru-RU" sz="900" dirty="0" smtClean="0"/>
              <a:t>образования" </a:t>
            </a:r>
            <a:r>
              <a:rPr lang="ru-RU" sz="900" dirty="0"/>
              <a:t>ГОУ ЯО </a:t>
            </a:r>
            <a:r>
              <a:rPr lang="ru-RU" sz="900" dirty="0" smtClean="0"/>
              <a:t>"Центр </a:t>
            </a:r>
            <a:r>
              <a:rPr lang="ru-RU" sz="900" dirty="0"/>
              <a:t>помощи </a:t>
            </a:r>
            <a:r>
              <a:rPr lang="ru-RU" sz="900" dirty="0" smtClean="0"/>
              <a:t>детям"</a:t>
            </a:r>
          </a:p>
          <a:p>
            <a:r>
              <a:rPr lang="ru-RU" sz="900" dirty="0"/>
              <a:t>Оказание помощи в выборе профессионального будущего строится на основе учета </a:t>
            </a:r>
            <a:r>
              <a:rPr lang="ru-RU" sz="900" b="1" dirty="0"/>
              <a:t>ряда факторов касающихся воспитанника</a:t>
            </a:r>
            <a:r>
              <a:rPr lang="ru-RU" sz="900" dirty="0"/>
              <a:t>:</a:t>
            </a:r>
          </a:p>
          <a:p>
            <a:pPr>
              <a:tabLst>
                <a:tab pos="180975" algn="l"/>
              </a:tabLst>
            </a:pPr>
            <a:r>
              <a:rPr lang="ru-RU" sz="900" dirty="0"/>
              <a:t>- </a:t>
            </a:r>
            <a:r>
              <a:rPr lang="ru-RU" sz="900" dirty="0" smtClean="0"/>
              <a:t>	личностных </a:t>
            </a:r>
            <a:r>
              <a:rPr lang="ru-RU" sz="900" dirty="0"/>
              <a:t>качеств,  </a:t>
            </a:r>
          </a:p>
          <a:p>
            <a:pPr marL="171450" indent="-171450">
              <a:buFontTx/>
              <a:buChar char="-"/>
            </a:pPr>
            <a:r>
              <a:rPr lang="ru-RU" sz="900" dirty="0" smtClean="0"/>
              <a:t>интеллектуальных </a:t>
            </a:r>
            <a:r>
              <a:rPr lang="ru-RU" sz="900" dirty="0"/>
              <a:t>особенностей,</a:t>
            </a:r>
          </a:p>
          <a:p>
            <a:pPr marL="171450" indent="-171450">
              <a:buFontTx/>
              <a:buChar char="-"/>
            </a:pPr>
            <a:r>
              <a:rPr lang="ru-RU" sz="900" dirty="0" smtClean="0"/>
              <a:t>состояния </a:t>
            </a:r>
            <a:r>
              <a:rPr lang="ru-RU" sz="900" dirty="0"/>
              <a:t>здоровья, </a:t>
            </a:r>
          </a:p>
          <a:p>
            <a:pPr marL="171450" indent="-171450">
              <a:buFontTx/>
              <a:buChar char="-"/>
            </a:pPr>
            <a:r>
              <a:rPr lang="ru-RU" sz="900" dirty="0"/>
              <a:t>жизненной ситуации, социально-правовых аспектов,</a:t>
            </a:r>
          </a:p>
          <a:p>
            <a:pPr marL="171450" indent="-171450">
              <a:buFontTx/>
              <a:buChar char="-"/>
            </a:pPr>
            <a:r>
              <a:rPr lang="ru-RU" sz="900" dirty="0"/>
              <a:t>территориального расположения учреждения, и др. </a:t>
            </a:r>
          </a:p>
          <a:p>
            <a:endParaRPr lang="ru-RU" sz="9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81546" y="1844824"/>
            <a:ext cx="3646429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/>
              <a:t>Данная аналитическая справка подготовлена на основе анализа опыта работы </a:t>
            </a:r>
            <a:r>
              <a:rPr lang="ru-RU" sz="900" b="1" dirty="0" smtClean="0"/>
              <a:t>13 организаций.</a:t>
            </a:r>
          </a:p>
          <a:p>
            <a:endParaRPr lang="ru-RU" sz="900" dirty="0" smtClean="0"/>
          </a:p>
          <a:p>
            <a:r>
              <a:rPr lang="ru-RU" sz="900" b="1" dirty="0" smtClean="0"/>
              <a:t>11 детских домов </a:t>
            </a:r>
            <a:r>
              <a:rPr lang="ru-RU" sz="900" dirty="0" smtClean="0"/>
              <a:t>Ярославской  области, имеющих  выпускные классы: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 smtClean="0"/>
              <a:t>МУ "Великосельский </a:t>
            </a:r>
            <a:r>
              <a:rPr lang="ru-RU" sz="900" dirty="0"/>
              <a:t>детский </a:t>
            </a:r>
            <a:r>
              <a:rPr lang="ru-RU" sz="900" dirty="0" smtClean="0"/>
              <a:t>дом" </a:t>
            </a:r>
            <a:endParaRPr lang="ru-RU" sz="900" dirty="0"/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МУ детский дом Даниловского МР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МУ Первомайский детский дом 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ГУ ЯО </a:t>
            </a:r>
            <a:r>
              <a:rPr lang="ru-RU" sz="900" dirty="0" smtClean="0"/>
              <a:t>"Переславль-Залесский </a:t>
            </a:r>
            <a:r>
              <a:rPr lang="ru-RU" sz="900" dirty="0"/>
              <a:t>санаторный детский </a:t>
            </a:r>
            <a:r>
              <a:rPr lang="ru-RU" sz="900" dirty="0" smtClean="0"/>
              <a:t>дом" </a:t>
            </a:r>
            <a:endParaRPr lang="ru-RU" sz="900" dirty="0"/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ГУ ЯО для детей-сирот и детей, оставшихся без попечения родителей, </a:t>
            </a:r>
            <a:r>
              <a:rPr lang="ru-RU" sz="900" dirty="0" err="1"/>
              <a:t>Климатинский</a:t>
            </a:r>
            <a:r>
              <a:rPr lang="ru-RU" sz="900" dirty="0"/>
              <a:t> детский дом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ГУ ЯО детский дом </a:t>
            </a:r>
            <a:r>
              <a:rPr lang="ru-RU" sz="900" dirty="0" smtClean="0"/>
              <a:t>"Волжский" </a:t>
            </a:r>
            <a:endParaRPr lang="ru-RU" sz="900" dirty="0"/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ГУ ЯО </a:t>
            </a:r>
            <a:r>
              <a:rPr lang="ru-RU" sz="900" dirty="0" smtClean="0"/>
              <a:t>"Рыбинский </a:t>
            </a:r>
            <a:r>
              <a:rPr lang="ru-RU" sz="900" dirty="0"/>
              <a:t>Детский </a:t>
            </a:r>
            <a:r>
              <a:rPr lang="ru-RU" sz="900" dirty="0" smtClean="0"/>
              <a:t>дом"  </a:t>
            </a:r>
            <a:endParaRPr lang="ru-RU" sz="900" dirty="0"/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ГУ ЯО </a:t>
            </a:r>
            <a:r>
              <a:rPr lang="ru-RU" sz="900" dirty="0" smtClean="0"/>
              <a:t>"</a:t>
            </a:r>
            <a:r>
              <a:rPr lang="ru-RU" sz="900" dirty="0" err="1" smtClean="0"/>
              <a:t>Угличский</a:t>
            </a:r>
            <a:r>
              <a:rPr lang="ru-RU" sz="900" dirty="0" smtClean="0"/>
              <a:t> </a:t>
            </a:r>
            <a:r>
              <a:rPr lang="ru-RU" sz="900" dirty="0"/>
              <a:t>детский </a:t>
            </a:r>
            <a:r>
              <a:rPr lang="ru-RU" sz="900" dirty="0" smtClean="0"/>
              <a:t>дом" </a:t>
            </a:r>
            <a:endParaRPr lang="ru-RU" sz="900" dirty="0"/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ГУ ЯО </a:t>
            </a:r>
            <a:r>
              <a:rPr lang="ru-RU" sz="900" dirty="0" smtClean="0"/>
              <a:t>"Детский </a:t>
            </a:r>
            <a:r>
              <a:rPr lang="ru-RU" sz="900" dirty="0"/>
              <a:t>дом – центр комплексного сопровождения детей-сирот и детей, оставшихся без попечения родителей </a:t>
            </a:r>
            <a:r>
              <a:rPr lang="ru-RU" sz="900" dirty="0" smtClean="0"/>
              <a:t>"Солнечный" </a:t>
            </a:r>
            <a:endParaRPr lang="ru-RU" sz="900" dirty="0"/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ГБУ ЯО </a:t>
            </a:r>
            <a:r>
              <a:rPr lang="ru-RU" sz="900" dirty="0" smtClean="0"/>
              <a:t>"Детский </a:t>
            </a:r>
            <a:r>
              <a:rPr lang="ru-RU" sz="900" dirty="0"/>
              <a:t>дом </a:t>
            </a:r>
            <a:r>
              <a:rPr lang="ru-RU" sz="900" dirty="0" smtClean="0"/>
              <a:t>музыкально-художественного </a:t>
            </a:r>
            <a:r>
              <a:rPr lang="ru-RU" sz="900" dirty="0"/>
              <a:t>воспитания им. </a:t>
            </a:r>
            <a:r>
              <a:rPr lang="ru-RU" sz="900" dirty="0" err="1"/>
              <a:t>Винокуровой</a:t>
            </a:r>
            <a:r>
              <a:rPr lang="ru-RU" sz="900" dirty="0"/>
              <a:t> Н.Н</a:t>
            </a:r>
            <a:r>
              <a:rPr lang="ru-RU" sz="900" dirty="0" smtClean="0"/>
              <a:t>." </a:t>
            </a:r>
            <a:endParaRPr lang="ru-RU" sz="900" dirty="0"/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МУ детский дом – центр педагогической, медицинской и социальной помощи семье </a:t>
            </a:r>
            <a:r>
              <a:rPr lang="ru-RU" sz="900" dirty="0" smtClean="0"/>
              <a:t>"Чайка"</a:t>
            </a:r>
            <a:endParaRPr lang="ru-RU" sz="900" dirty="0"/>
          </a:p>
          <a:p>
            <a:endParaRPr lang="ru-RU" sz="900" dirty="0" smtClean="0"/>
          </a:p>
          <a:p>
            <a:r>
              <a:rPr lang="ru-RU" sz="900" b="1" dirty="0" smtClean="0"/>
              <a:t>2 школы-интерната </a:t>
            </a:r>
            <a:r>
              <a:rPr lang="ru-RU" sz="900" dirty="0" smtClean="0"/>
              <a:t>Ярославской области ,  имеющих под опекой детей сирот или детей оставшихся без попечения родителей: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 smtClean="0"/>
              <a:t>ГОУ </a:t>
            </a:r>
            <a:r>
              <a:rPr lang="ru-RU" sz="900" dirty="0"/>
              <a:t>ЯО </a:t>
            </a:r>
            <a:r>
              <a:rPr lang="ru-RU" sz="900" dirty="0" smtClean="0"/>
              <a:t>"Гаврилов-Ямская школа-интернат" </a:t>
            </a:r>
            <a:endParaRPr lang="ru-RU" sz="900" dirty="0"/>
          </a:p>
          <a:p>
            <a:pPr marL="171450" indent="-171450">
              <a:buFont typeface="Wingdings" pitchFamily="2" charset="2"/>
              <a:buChar char="§"/>
            </a:pPr>
            <a:r>
              <a:rPr lang="ru-RU" sz="900" dirty="0"/>
              <a:t>ГОУ ЯО </a:t>
            </a:r>
            <a:r>
              <a:rPr lang="ru-RU" sz="900" dirty="0" smtClean="0"/>
              <a:t>"</a:t>
            </a:r>
            <a:r>
              <a:rPr lang="ru-RU" sz="900" dirty="0" err="1" smtClean="0"/>
              <a:t>Багряниковская</a:t>
            </a:r>
            <a:r>
              <a:rPr lang="ru-RU" sz="900" dirty="0" smtClean="0"/>
              <a:t> </a:t>
            </a:r>
            <a:r>
              <a:rPr lang="ru-RU" sz="900" dirty="0"/>
              <a:t>школа-интернат для детей-сирот и детей, оставшихся без попечения родителей, с ограниченными возможностями </a:t>
            </a:r>
            <a:r>
              <a:rPr lang="ru-RU" sz="900" dirty="0" smtClean="0"/>
              <a:t>здоровья" </a:t>
            </a:r>
            <a:endParaRPr lang="ru-RU" sz="900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275856" y="6021288"/>
            <a:ext cx="5508608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37B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37B8C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71600" y="233030"/>
            <a:ext cx="2016224" cy="46166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37B8C8"/>
                </a:solidFill>
                <a:latin typeface="Days" pitchFamily="2" charset="0"/>
              </a:rPr>
              <a:t>ВВЕДЕНИЕ</a:t>
            </a:r>
            <a:endParaRPr lang="ru-RU" sz="1600" b="1" dirty="0">
              <a:solidFill>
                <a:srgbClr val="37B8C8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502046" y="1772816"/>
            <a:ext cx="2196000" cy="0"/>
          </a:xfrm>
          <a:prstGeom prst="line">
            <a:avLst/>
          </a:prstGeom>
          <a:ln w="19050">
            <a:solidFill>
              <a:srgbClr val="37B8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05531" y="1772816"/>
            <a:ext cx="2016000" cy="0"/>
          </a:xfrm>
          <a:prstGeom prst="line">
            <a:avLst/>
          </a:prstGeom>
          <a:ln w="19050">
            <a:solidFill>
              <a:srgbClr val="37B8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364088" y="1772816"/>
            <a:ext cx="3492000" cy="0"/>
          </a:xfrm>
          <a:prstGeom prst="line">
            <a:avLst/>
          </a:prstGeom>
          <a:ln w="19050">
            <a:solidFill>
              <a:srgbClr val="37B8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470914" y="939424"/>
            <a:ext cx="2459903" cy="6893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ru-RU" sz="11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Дети должны жить в мире красоты, игры, сказки, музыки, рисунка, фантазии, творчества</a:t>
            </a:r>
            <a:br>
              <a:rPr lang="ru-RU" sz="11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Василий Сухомлинский</a:t>
            </a:r>
          </a:p>
          <a:p>
            <a:endParaRPr lang="ru-RU" sz="900" dirty="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1444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68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CC006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10733" y="238809"/>
            <a:ext cx="7397771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CC0066"/>
                </a:solidFill>
                <a:latin typeface="Days" pitchFamily="2" charset="0"/>
              </a:rPr>
              <a:t>Практические мероприятия по сопровождению профессионального самоопределения воспитанников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23728" y="846613"/>
            <a:ext cx="6804248" cy="276999"/>
          </a:xfrm>
          <a:prstGeom prst="rect">
            <a:avLst/>
          </a:prstGeom>
          <a:solidFill>
            <a:srgbClr val="CC0066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6.6. ПРОФЕССИОНАЛЬНЫЕ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ПРОБЫ, НАСТАВНИЧЕСТВО, КОНСИЛИУМЫ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43873" y="1404059"/>
            <a:ext cx="8160575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solidFill>
                  <a:srgbClr val="CC0066"/>
                </a:solidFill>
              </a:rPr>
              <a:t>ОРГАНИЗАЦИЯ ПРОФЕССИОНАЛЬНЫХ ПРОБ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2022 – 2023 учебном году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было проведено </a:t>
            </a:r>
            <a:r>
              <a:rPr lang="ru-RU" sz="1200" dirty="0" smtClean="0">
                <a:solidFill>
                  <a:srgbClr val="CC0066"/>
                </a:solidFill>
              </a:rPr>
              <a:t>36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МЕРОПРИЯТИЙ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ПО РЕАЛИЗАЦИИ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ПРОФЕССИОНАЛЬНЫХ ПРОБЫ,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которых  было проведено  </a:t>
            </a:r>
            <a:r>
              <a:rPr lang="ru-RU" sz="1200" dirty="0" smtClean="0">
                <a:solidFill>
                  <a:srgbClr val="CC0066"/>
                </a:solidFill>
              </a:rPr>
              <a:t>349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профессиональных проб для обучающихся в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возрасте от </a:t>
            </a:r>
            <a:r>
              <a:rPr lang="ru-RU" sz="1000" dirty="0"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до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18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лет. Самыми популярными оказались пробы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повара, </a:t>
            </a:r>
            <a:r>
              <a:rPr lang="ru-RU" sz="1000" dirty="0">
                <a:ea typeface="Times New Roman" pitchFamily="18" charset="0"/>
                <a:cs typeface="Times New Roman" pitchFamily="18" charset="0"/>
              </a:rPr>
              <a:t>повара-кондитера,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геодезиста, программиста, робототехника </a:t>
            </a:r>
            <a:r>
              <a:rPr kumimoji="0" lang="ru-RU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(Приложения 6, 7). </a:t>
            </a:r>
            <a:endParaRPr kumimoji="0" 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200" b="1" dirty="0" smtClean="0">
              <a:solidFill>
                <a:srgbClr val="CC0066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CC0066"/>
                </a:solidFill>
              </a:rPr>
              <a:t>НАСТАВНИЧЕСТВО </a:t>
            </a:r>
            <a:r>
              <a:rPr lang="ru-RU" sz="1200" b="1" dirty="0">
                <a:solidFill>
                  <a:srgbClr val="CC0066"/>
                </a:solidFill>
              </a:rPr>
              <a:t>ПО ВОПРОСАМ СОЦИАЛИЗАЦИИ, ПРОФЕССИОНАЛЬНОГО САМООПРЕДЕЛЕНИЯ, ЖИЗНЕННЫХ ПЛАНОВ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>
                <a:ea typeface="Times New Roman" pitchFamily="18" charset="0"/>
                <a:cs typeface="Times New Roman" pitchFamily="18" charset="0"/>
              </a:rPr>
              <a:t>НАСТАВНИЧЕСТВО осуществляется в направлениях: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000" dirty="0">
                <a:ea typeface="Times New Roman" pitchFamily="18" charset="0"/>
                <a:cs typeface="Times New Roman" pitchFamily="18" charset="0"/>
              </a:rPr>
              <a:t>социальное сопровождение воспитанников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1000" dirty="0">
                <a:ea typeface="Times New Roman" pitchFamily="18" charset="0"/>
                <a:cs typeface="Times New Roman" pitchFamily="18" charset="0"/>
              </a:rPr>
              <a:t>профессиональное самоопределение 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Возраст </a:t>
            </a:r>
            <a:r>
              <a:rPr lang="ru-RU" sz="1000" dirty="0">
                <a:ea typeface="Times New Roman" pitchFamily="18" charset="0"/>
                <a:cs typeface="Times New Roman" pitchFamily="18" charset="0"/>
              </a:rPr>
              <a:t>воспитанников от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12 </a:t>
            </a:r>
            <a:r>
              <a:rPr lang="ru-RU" sz="1000" dirty="0">
                <a:ea typeface="Times New Roman" pitchFamily="18" charset="0"/>
                <a:cs typeface="Times New Roman" pitchFamily="18" charset="0"/>
              </a:rPr>
              <a:t>до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17 </a:t>
            </a:r>
            <a:r>
              <a:rPr lang="ru-RU" sz="1000" dirty="0">
                <a:ea typeface="Times New Roman" pitchFamily="18" charset="0"/>
                <a:cs typeface="Times New Roman" pitchFamily="18" charset="0"/>
              </a:rPr>
              <a:t>лет.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1000" dirty="0">
                <a:ea typeface="Times New Roman" pitchFamily="18" charset="0"/>
                <a:cs typeface="Times New Roman" pitchFamily="18" charset="0"/>
              </a:rPr>
              <a:t>Приложение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12).</a:t>
            </a:r>
            <a:endParaRPr lang="ru-RU" sz="1000" dirty="0"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>
              <a:ea typeface="Times New Roman" pitchFamily="18" charset="0"/>
              <a:cs typeface="Times New Roman" pitchFamily="18" charset="0"/>
            </a:endParaRPr>
          </a:p>
          <a:p>
            <a:r>
              <a:rPr lang="ru-RU" sz="1200" b="1" dirty="0">
                <a:solidFill>
                  <a:srgbClr val="CC0066"/>
                </a:solidFill>
              </a:rPr>
              <a:t>ОРГАНИЗАЦИЯ КОНСИЛИУМОВ ПО ВОПРОСАМ ПРОФЕССИОНАЛЬНОГО САМООПРЕДЕЛЕНИЯ ОТДЕЛЬНЫХ ВОСПИТАННИКОВ</a:t>
            </a:r>
            <a:r>
              <a:rPr lang="ru-RU" sz="1000" b="1" dirty="0"/>
              <a:t> </a:t>
            </a:r>
            <a:endParaRPr lang="ru-RU" sz="1000" dirty="0"/>
          </a:p>
          <a:p>
            <a:r>
              <a:rPr lang="ru-RU" sz="1000" dirty="0">
                <a:ea typeface="Times New Roman" pitchFamily="18" charset="0"/>
                <a:cs typeface="Times New Roman" pitchFamily="18" charset="0"/>
              </a:rPr>
              <a:t>За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2022 – 2023 учебный </a:t>
            </a:r>
            <a:r>
              <a:rPr lang="ru-RU" sz="1000" dirty="0">
                <a:ea typeface="Times New Roman" pitchFamily="18" charset="0"/>
                <a:cs typeface="Times New Roman" pitchFamily="18" charset="0"/>
              </a:rPr>
              <a:t>год было проведен </a:t>
            </a:r>
            <a:r>
              <a:rPr lang="ru-RU" sz="1200" dirty="0" smtClean="0">
                <a:solidFill>
                  <a:srgbClr val="CC0066"/>
                </a:solidFill>
              </a:rPr>
              <a:t>32</a:t>
            </a:r>
            <a:r>
              <a:rPr lang="ru-RU" sz="1000" dirty="0" smtClean="0">
                <a:solidFill>
                  <a:srgbClr val="00B050"/>
                </a:solidFill>
              </a:rPr>
              <a:t>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консилиума, </a:t>
            </a:r>
            <a:r>
              <a:rPr lang="ru-RU" sz="1000" dirty="0">
                <a:ea typeface="Times New Roman" pitchFamily="18" charset="0"/>
                <a:cs typeface="Times New Roman" pitchFamily="18" charset="0"/>
              </a:rPr>
              <a:t>посвященных вопросам  профессионального самоопределения учащихся.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ea typeface="Times New Roman" pitchFamily="18" charset="0"/>
                <a:cs typeface="Times New Roman" pitchFamily="18" charset="0"/>
              </a:rPr>
              <a:t>Большая часть консилиумов была направлена на учащихся 9 классов (Приложение 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14).</a:t>
            </a:r>
            <a:endParaRPr lang="ru-RU" sz="1000" dirty="0"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ea typeface="Times New Roman" pitchFamily="18" charset="0"/>
                <a:cs typeface="Times New Roman" pitchFamily="18" charset="0"/>
              </a:rPr>
              <a:t>Темы консилиумов: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000" dirty="0">
                <a:ea typeface="Times New Roman" pitchFamily="18" charset="0"/>
                <a:cs typeface="Times New Roman" pitchFamily="18" charset="0"/>
              </a:rPr>
              <a:t>сопровождение профессионального самоопределения  учащихся, трудоустройство, 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000" dirty="0">
                <a:ea typeface="Times New Roman" pitchFamily="18" charset="0"/>
                <a:cs typeface="Times New Roman" pitchFamily="18" charset="0"/>
              </a:rPr>
              <a:t>п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роектирование и реализация жизненных планов воспитанников,</a:t>
            </a:r>
            <a:endParaRPr lang="ru-RU" sz="1000" dirty="0">
              <a:ea typeface="Times New Roman" pitchFamily="18" charset="0"/>
              <a:cs typeface="Times New Roman" pitchFamily="18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000" dirty="0">
                <a:ea typeface="Times New Roman" pitchFamily="18" charset="0"/>
                <a:cs typeface="Times New Roman" pitchFamily="18" charset="0"/>
              </a:rPr>
              <a:t>анализ комплексного обследования состояния здоровья выпускников</a:t>
            </a:r>
            <a:r>
              <a:rPr lang="ru-RU" sz="1000" dirty="0" smtClean="0"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R="0"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solidFill>
                  <a:srgbClr val="CC0066"/>
                </a:solidFill>
              </a:rPr>
              <a:t>ДРУГИЕ ФОРМЫ РАБОТЫ С ВОСПИТАННИКАМИ ПО СОПРОВОЖДЕНИЮ ПРОФЕССИОНАЛЬНОГО САМООПРЕДЕЛЕНИЯ</a:t>
            </a:r>
          </a:p>
          <a:p>
            <a:r>
              <a:rPr lang="ru-RU" sz="1000" dirty="0" smtClean="0"/>
              <a:t>В 2022-2023 учебном году было реализовано </a:t>
            </a:r>
            <a:r>
              <a:rPr lang="ru-RU" sz="1200" dirty="0" smtClean="0">
                <a:solidFill>
                  <a:srgbClr val="CC0066"/>
                </a:solidFill>
              </a:rPr>
              <a:t>4 </a:t>
            </a:r>
            <a:r>
              <a:rPr lang="ru-RU" sz="1000" dirty="0" smtClean="0"/>
              <a:t>цикла занятий, посвященных </a:t>
            </a:r>
            <a:r>
              <a:rPr lang="ru-RU" sz="1000" dirty="0"/>
              <a:t>вопросам </a:t>
            </a:r>
            <a:r>
              <a:rPr lang="ru-RU" sz="1000" dirty="0" smtClean="0">
                <a:solidFill>
                  <a:srgbClr val="7030A0"/>
                </a:solidFill>
              </a:rPr>
              <a:t> </a:t>
            </a:r>
            <a:r>
              <a:rPr lang="ru-RU" sz="1000" dirty="0" smtClean="0"/>
              <a:t>профессионального </a:t>
            </a:r>
            <a:r>
              <a:rPr lang="ru-RU" sz="1000" dirty="0"/>
              <a:t>самоопределения </a:t>
            </a:r>
            <a:r>
              <a:rPr lang="ru-RU" sz="1000" dirty="0" smtClean="0"/>
              <a:t>учащихся, основной формой стали внеклассные мероприятия (Приложение 15).  </a:t>
            </a:r>
            <a:endParaRPr kumimoji="0" lang="ru-RU" sz="1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30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3909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97348" y="188640"/>
            <a:ext cx="7397771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Days" pitchFamily="2" charset="0"/>
              </a:rPr>
              <a:t>Обеспечение жизнеустройства и </a:t>
            </a:r>
            <a:r>
              <a:rPr lang="ru-RU" b="1" dirty="0" err="1" smtClean="0">
                <a:solidFill>
                  <a:srgbClr val="00B0F0"/>
                </a:solidFill>
                <a:latin typeface="Days" pitchFamily="2" charset="0"/>
              </a:rPr>
              <a:t>постинтернатного</a:t>
            </a:r>
            <a:r>
              <a:rPr lang="ru-RU" b="1" dirty="0" smtClean="0">
                <a:solidFill>
                  <a:srgbClr val="00B0F0"/>
                </a:solidFill>
                <a:latin typeface="Days" pitchFamily="2" charset="0"/>
              </a:rPr>
              <a:t> сопровождения выпускников</a:t>
            </a:r>
            <a:endParaRPr lang="ru-RU" b="1" dirty="0">
              <a:solidFill>
                <a:srgbClr val="00B0F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6609" y="237703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47864" y="1022539"/>
            <a:ext cx="5580112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7.1. ИНДИВИДУАЛЬНЫЕ  И ГРУППОВЫЕ КОНСУЛЬТАЦИИ 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484784"/>
            <a:ext cx="8136904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1200" b="1" dirty="0">
                <a:solidFill>
                  <a:srgbClr val="0070C0"/>
                </a:solidFill>
              </a:rPr>
              <a:t>ПРОВЕДЕНИЕ ИНДИВИДУАЛЬНЫХ КОНСУЛЬТАЦИЙ </a:t>
            </a:r>
            <a:r>
              <a:rPr lang="ru-RU" sz="1200" b="1" dirty="0" smtClean="0">
                <a:solidFill>
                  <a:srgbClr val="0070C0"/>
                </a:solidFill>
              </a:rPr>
              <a:t> </a:t>
            </a:r>
          </a:p>
          <a:p>
            <a:pPr algn="just">
              <a:spcAft>
                <a:spcPts val="300"/>
              </a:spcAft>
            </a:pPr>
            <a:r>
              <a:rPr lang="ru-RU" sz="1200" dirty="0" smtClean="0"/>
              <a:t>Всего </a:t>
            </a:r>
            <a:r>
              <a:rPr lang="ru-RU" sz="1200" dirty="0"/>
              <a:t>за </a:t>
            </a:r>
            <a:r>
              <a:rPr lang="ru-RU" sz="1200" dirty="0" smtClean="0"/>
              <a:t>2</a:t>
            </a:r>
            <a:r>
              <a:rPr lang="en-US" sz="1200" dirty="0" smtClean="0"/>
              <a:t>0</a:t>
            </a:r>
            <a:r>
              <a:rPr lang="ru-RU" sz="1200" dirty="0" smtClean="0"/>
              <a:t>22 </a:t>
            </a:r>
            <a:r>
              <a:rPr lang="en-US" sz="1200" dirty="0" smtClean="0"/>
              <a:t>-</a:t>
            </a:r>
            <a:r>
              <a:rPr lang="ru-RU" sz="1200" dirty="0" smtClean="0"/>
              <a:t> </a:t>
            </a:r>
            <a:r>
              <a:rPr lang="en-US" sz="1200" dirty="0" smtClean="0"/>
              <a:t>2023 </a:t>
            </a:r>
            <a:r>
              <a:rPr lang="ru-RU" sz="1200" dirty="0" smtClean="0"/>
              <a:t>учебный год было проведена</a:t>
            </a:r>
            <a:r>
              <a:rPr lang="en-US" sz="1200" dirty="0" smtClean="0"/>
              <a:t> </a:t>
            </a:r>
            <a:r>
              <a:rPr lang="ru-RU" sz="1200" dirty="0" smtClean="0"/>
              <a:t>157</a:t>
            </a:r>
            <a:r>
              <a:rPr lang="en-US" sz="1200" dirty="0" smtClean="0">
                <a:ea typeface="Times New Roman"/>
                <a:cs typeface="Times New Roman"/>
              </a:rPr>
              <a:t> </a:t>
            </a:r>
            <a:r>
              <a:rPr lang="ru-RU" sz="1200" dirty="0" smtClean="0"/>
              <a:t>индивидуальных консультаций </a:t>
            </a:r>
            <a:r>
              <a:rPr lang="ru-RU" sz="1200" dirty="0"/>
              <a:t>с воспитанниками </a:t>
            </a:r>
            <a:r>
              <a:rPr lang="ru-RU" sz="1200" dirty="0" smtClean="0"/>
              <a:t>ОДС </a:t>
            </a:r>
            <a:r>
              <a:rPr lang="ru-RU" sz="1200" b="1" dirty="0" smtClean="0"/>
              <a:t> </a:t>
            </a:r>
            <a:r>
              <a:rPr lang="ru-RU" sz="1200" dirty="0" smtClean="0"/>
              <a:t>(Приложения 17). </a:t>
            </a:r>
            <a:endParaRPr lang="ru-RU" sz="1200" dirty="0"/>
          </a:p>
          <a:p>
            <a:pPr algn="just">
              <a:spcAft>
                <a:spcPts val="300"/>
              </a:spcAft>
            </a:pPr>
            <a:r>
              <a:rPr lang="ru-RU" sz="1400" b="1" dirty="0"/>
              <a:t>Основные темы  консультаций:</a:t>
            </a:r>
          </a:p>
          <a:p>
            <a:pPr marL="179388" lvl="0" indent="-179388" algn="just" fontAlgn="b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</a:rPr>
              <a:t>Социально – правовое направление (вопросы, связанные с жильём; разделением счетов, алиментам, определение места жительства и др.);</a:t>
            </a:r>
          </a:p>
          <a:p>
            <a:pPr marL="179388" lvl="0" indent="-179388" algn="just" fontAlgn="b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</a:rPr>
              <a:t>Психолого-педагогическое направление (семейные взаимоотношения; проблемы на работе, учёбе; отношения с кровными родственниками; личностный рост</a:t>
            </a:r>
            <a:r>
              <a:rPr lang="ru-RU" sz="1200" dirty="0" smtClean="0">
                <a:solidFill>
                  <a:srgbClr val="000000"/>
                </a:solidFill>
              </a:rPr>
              <a:t>);</a:t>
            </a:r>
          </a:p>
          <a:p>
            <a:pPr marL="179388" lvl="0" indent="-179388" algn="just" fontAlgn="b">
              <a:spcAft>
                <a:spcPts val="300"/>
              </a:spcAft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0000"/>
                </a:solidFill>
              </a:rPr>
              <a:t>Социально-трудовое </a:t>
            </a:r>
            <a:r>
              <a:rPr lang="ru-RU" sz="1200" dirty="0">
                <a:solidFill>
                  <a:srgbClr val="000000"/>
                </a:solidFill>
              </a:rPr>
              <a:t>направление (трудоустройство, оформление пособий и льгот, устройство в детский сад, школу и др.);</a:t>
            </a:r>
          </a:p>
          <a:p>
            <a:pPr marL="179388" lvl="0" indent="-179388" algn="just" fontAlgn="b"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0000"/>
                </a:solidFill>
              </a:rPr>
              <a:t>Диагностическое </a:t>
            </a:r>
            <a:r>
              <a:rPr lang="ru-RU" sz="1200" dirty="0">
                <a:solidFill>
                  <a:srgbClr val="000000"/>
                </a:solidFill>
              </a:rPr>
              <a:t>обследование и индивидуальная работа с </a:t>
            </a:r>
            <a:r>
              <a:rPr lang="ru-RU" sz="1200" dirty="0" err="1">
                <a:solidFill>
                  <a:srgbClr val="000000"/>
                </a:solidFill>
              </a:rPr>
              <a:t>предвыпускниками</a:t>
            </a:r>
            <a:r>
              <a:rPr lang="ru-RU" sz="1200" dirty="0">
                <a:solidFill>
                  <a:srgbClr val="000000"/>
                </a:solidFill>
              </a:rPr>
              <a:t>, направленная на подготовку к самостоятельному проживанию</a:t>
            </a:r>
            <a:r>
              <a:rPr lang="ru-RU" sz="1200" dirty="0" smtClean="0">
                <a:solidFill>
                  <a:srgbClr val="000000"/>
                </a:solidFill>
              </a:rPr>
              <a:t>.</a:t>
            </a:r>
          </a:p>
          <a:p>
            <a:pPr marL="179388" indent="-179388" algn="just" fontAlgn="b"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</a:rPr>
              <a:t>Построение образовательного </a:t>
            </a:r>
            <a:r>
              <a:rPr lang="ru-RU" sz="1200" dirty="0" smtClean="0">
                <a:solidFill>
                  <a:srgbClr val="000000"/>
                </a:solidFill>
              </a:rPr>
              <a:t>маршрута;</a:t>
            </a:r>
            <a:endParaRPr lang="ru-RU" sz="1200" dirty="0">
              <a:solidFill>
                <a:srgbClr val="000000"/>
              </a:solidFill>
            </a:endParaRPr>
          </a:p>
          <a:p>
            <a:pPr marL="179388" lvl="0" indent="-179388" algn="just" fontAlgn="b"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0000"/>
                </a:solidFill>
              </a:rPr>
              <a:t>Учет особенностей здоровья при выборе профессии и трудоустройстве;</a:t>
            </a:r>
            <a:endParaRPr lang="ru-RU" sz="1200" dirty="0">
              <a:solidFill>
                <a:srgbClr val="000000"/>
              </a:solidFill>
            </a:endParaRPr>
          </a:p>
          <a:p>
            <a:pPr lvl="0" fontAlgn="b"/>
            <a:endParaRPr lang="ru-RU" sz="1200" dirty="0">
              <a:solidFill>
                <a:prstClr val="black"/>
              </a:solidFill>
            </a:endParaRPr>
          </a:p>
          <a:p>
            <a:pPr>
              <a:spcAft>
                <a:spcPts val="300"/>
              </a:spcAft>
            </a:pPr>
            <a:r>
              <a:rPr lang="ru-RU" sz="1200" b="1" dirty="0" smtClean="0">
                <a:solidFill>
                  <a:srgbClr val="0070C0"/>
                </a:solidFill>
              </a:rPr>
              <a:t>ПРОВЕДЕНИЕ ГРУППОВЫХ </a:t>
            </a:r>
            <a:r>
              <a:rPr lang="ru-RU" sz="1200" b="1" dirty="0">
                <a:solidFill>
                  <a:srgbClr val="0070C0"/>
                </a:solidFill>
              </a:rPr>
              <a:t>КОНСУЛЬТАЦИЙ </a:t>
            </a:r>
          </a:p>
          <a:p>
            <a:pPr>
              <a:spcAft>
                <a:spcPts val="300"/>
              </a:spcAft>
            </a:pPr>
            <a:r>
              <a:rPr lang="ru-RU" sz="1200" dirty="0" smtClean="0"/>
              <a:t>Всего </a:t>
            </a:r>
            <a:r>
              <a:rPr lang="ru-RU" sz="1200" dirty="0"/>
              <a:t>за 2</a:t>
            </a:r>
            <a:r>
              <a:rPr lang="en-US" sz="1200" dirty="0" smtClean="0"/>
              <a:t>0</a:t>
            </a:r>
            <a:r>
              <a:rPr lang="ru-RU" sz="1200" dirty="0" smtClean="0"/>
              <a:t>22 – 2023 учебный год было </a:t>
            </a:r>
            <a:r>
              <a:rPr lang="ru-RU" sz="1200" dirty="0"/>
              <a:t>проведено</a:t>
            </a:r>
            <a:r>
              <a:rPr lang="en-US" sz="1200" dirty="0"/>
              <a:t> </a:t>
            </a:r>
            <a:r>
              <a:rPr lang="ru-RU" sz="1200" dirty="0" smtClean="0"/>
              <a:t>49</a:t>
            </a:r>
            <a:r>
              <a:rPr lang="ru-RU" sz="1200" dirty="0" smtClean="0">
                <a:cs typeface="Times New Roman"/>
              </a:rPr>
              <a:t> </a:t>
            </a:r>
            <a:r>
              <a:rPr lang="ru-RU" sz="1200" dirty="0" smtClean="0"/>
              <a:t>групповых </a:t>
            </a:r>
            <a:r>
              <a:rPr lang="ru-RU" sz="1200" dirty="0"/>
              <a:t>консультаций с </a:t>
            </a:r>
            <a:r>
              <a:rPr lang="ru-RU" sz="1200" dirty="0" smtClean="0"/>
              <a:t>выпускниками ОДС</a:t>
            </a:r>
            <a:r>
              <a:rPr lang="ru-RU" sz="1200" dirty="0"/>
              <a:t> </a:t>
            </a:r>
            <a:r>
              <a:rPr lang="ru-RU" sz="1200" dirty="0" smtClean="0"/>
              <a:t>(Приложения 18).</a:t>
            </a:r>
            <a:endParaRPr lang="ru-RU" sz="1200" b="1" dirty="0"/>
          </a:p>
          <a:p>
            <a:pPr>
              <a:spcAft>
                <a:spcPts val="300"/>
              </a:spcAft>
            </a:pPr>
            <a:r>
              <a:rPr lang="ru-RU" sz="1400" b="1" dirty="0" smtClean="0"/>
              <a:t>Основные темы  консультаций:</a:t>
            </a:r>
          </a:p>
          <a:p>
            <a:pPr marL="179388" indent="-179388" algn="just" fontAlgn="b"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</a:rPr>
              <a:t>Служба </a:t>
            </a:r>
            <a:r>
              <a:rPr lang="ru-RU" sz="1200" dirty="0" err="1">
                <a:solidFill>
                  <a:srgbClr val="000000"/>
                </a:solidFill>
              </a:rPr>
              <a:t>постинтернатного</a:t>
            </a:r>
            <a:r>
              <a:rPr lang="ru-RU" sz="1200" dirty="0">
                <a:solidFill>
                  <a:srgbClr val="000000"/>
                </a:solidFill>
              </a:rPr>
              <a:t> сопровождения лиц из детей-сирот и детей;</a:t>
            </a:r>
            <a:endParaRPr lang="ru-RU" sz="1200" dirty="0" smtClean="0">
              <a:solidFill>
                <a:srgbClr val="000000"/>
              </a:solidFill>
            </a:endParaRPr>
          </a:p>
          <a:p>
            <a:pPr marL="179388" indent="-179388" algn="just" fontAlgn="b"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</a:rPr>
              <a:t>Воспитатель по договору социальной адаптации. Особенности </a:t>
            </a:r>
            <a:r>
              <a:rPr lang="ru-RU" sz="1200" dirty="0" smtClean="0">
                <a:solidFill>
                  <a:srgbClr val="000000"/>
                </a:solidFill>
              </a:rPr>
              <a:t>сопровождения; </a:t>
            </a:r>
            <a:endParaRPr lang="ru-RU" sz="1200" dirty="0">
              <a:solidFill>
                <a:srgbClr val="000000"/>
              </a:solidFill>
            </a:endParaRPr>
          </a:p>
          <a:p>
            <a:pPr marL="179388" indent="-179388" algn="just" fontAlgn="b">
              <a:buFont typeface="Wingdings" pitchFamily="2" charset="2"/>
              <a:buChar char="§"/>
            </a:pPr>
            <a:r>
              <a:rPr lang="ru-RU" sz="1200" dirty="0" smtClean="0">
                <a:solidFill>
                  <a:srgbClr val="000000"/>
                </a:solidFill>
              </a:rPr>
              <a:t>Льготы</a:t>
            </a:r>
            <a:r>
              <a:rPr lang="ru-RU" sz="1200" dirty="0">
                <a:solidFill>
                  <a:srgbClr val="000000"/>
                </a:solidFill>
              </a:rPr>
              <a:t>, предоставляемые детям-сиротам, детям, оставшимся без попечения </a:t>
            </a:r>
            <a:r>
              <a:rPr lang="ru-RU" sz="1200" dirty="0" smtClean="0">
                <a:solidFill>
                  <a:srgbClr val="000000"/>
                </a:solidFill>
              </a:rPr>
              <a:t>родителей</a:t>
            </a:r>
            <a:r>
              <a:rPr lang="ru-RU" sz="1200" dirty="0">
                <a:solidFill>
                  <a:srgbClr val="000000"/>
                </a:solidFill>
              </a:rPr>
              <a:t>, лицам из их числа, при поступлении в учебные заведения;</a:t>
            </a:r>
          </a:p>
          <a:p>
            <a:pPr marL="179388" indent="-179388" algn="just" fontAlgn="b"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</a:rPr>
              <a:t>Диагностическое обследование и индивидуальная работа с </a:t>
            </a:r>
            <a:r>
              <a:rPr lang="ru-RU" sz="1200" dirty="0" err="1" smtClean="0">
                <a:solidFill>
                  <a:srgbClr val="000000"/>
                </a:solidFill>
              </a:rPr>
              <a:t>предвыпускниками</a:t>
            </a:r>
            <a:r>
              <a:rPr lang="ru-RU" sz="1200" dirty="0" smtClean="0">
                <a:solidFill>
                  <a:srgbClr val="000000"/>
                </a:solidFill>
              </a:rPr>
              <a:t>;</a:t>
            </a:r>
            <a:endParaRPr lang="ru-RU" sz="1200" dirty="0">
              <a:solidFill>
                <a:srgbClr val="000000"/>
              </a:solidFill>
            </a:endParaRPr>
          </a:p>
          <a:p>
            <a:pPr marL="179388" indent="-179388" algn="just" fontAlgn="b">
              <a:buFont typeface="Wingdings" pitchFamily="2" charset="2"/>
              <a:buChar char="§"/>
            </a:pPr>
            <a:r>
              <a:rPr lang="ru-RU" sz="1200" dirty="0">
                <a:solidFill>
                  <a:srgbClr val="000000"/>
                </a:solidFill>
              </a:rPr>
              <a:t>Нормативно-правовые вопросы</a:t>
            </a:r>
            <a:r>
              <a:rPr lang="ru-RU" sz="1200" dirty="0" smtClean="0">
                <a:solidFill>
                  <a:srgbClr val="000000"/>
                </a:solidFill>
              </a:rPr>
              <a:t>, вопросам </a:t>
            </a:r>
            <a:r>
              <a:rPr lang="ru-RU" sz="1200" dirty="0" err="1" smtClean="0">
                <a:solidFill>
                  <a:srgbClr val="000000"/>
                </a:solidFill>
              </a:rPr>
              <a:t>полученияжилья</a:t>
            </a:r>
            <a:r>
              <a:rPr lang="ru-RU" sz="1200" dirty="0">
                <a:solidFill>
                  <a:srgbClr val="000000"/>
                </a:solidFill>
              </a:rPr>
              <a:t>,</a:t>
            </a:r>
            <a:r>
              <a:rPr lang="ru-RU" sz="1200" dirty="0" smtClean="0">
                <a:solidFill>
                  <a:srgbClr val="000000"/>
                </a:solidFill>
              </a:rPr>
              <a:t> </a:t>
            </a:r>
            <a:r>
              <a:rPr lang="ru-RU" sz="1200" dirty="0">
                <a:solidFill>
                  <a:srgbClr val="000000"/>
                </a:solidFill>
              </a:rPr>
              <a:t>трудовой кодекс и т.д.</a:t>
            </a:r>
          </a:p>
          <a:p>
            <a:pPr lvl="0">
              <a:spcAft>
                <a:spcPts val="300"/>
              </a:spcAft>
            </a:pPr>
            <a:endParaRPr lang="ru-RU" sz="1000" dirty="0" smtClean="0">
              <a:solidFill>
                <a:srgbClr val="FF0000"/>
              </a:solidFill>
            </a:endParaRPr>
          </a:p>
          <a:p>
            <a:pPr marL="171450" lvl="0" indent="-171450">
              <a:buFontTx/>
              <a:buChar char="-"/>
            </a:pPr>
            <a:endParaRPr lang="ru-RU" sz="100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31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56522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4155398" y="1952099"/>
            <a:ext cx="1352706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155398" y="2344742"/>
            <a:ext cx="488610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55398" y="2746903"/>
            <a:ext cx="632626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155398" y="3116385"/>
            <a:ext cx="416602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118969" y="5009162"/>
            <a:ext cx="36000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006C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38725" y="188640"/>
            <a:ext cx="7397771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Days" pitchFamily="2" charset="0"/>
              </a:rPr>
              <a:t>Обеспечение жизнеустройства и </a:t>
            </a:r>
            <a:r>
              <a:rPr lang="ru-RU" b="1" dirty="0" err="1" smtClean="0">
                <a:solidFill>
                  <a:srgbClr val="00B0F0"/>
                </a:solidFill>
                <a:latin typeface="Days" pitchFamily="2" charset="0"/>
              </a:rPr>
              <a:t>постинтернатного</a:t>
            </a:r>
            <a:r>
              <a:rPr lang="ru-RU" b="1" dirty="0" smtClean="0">
                <a:solidFill>
                  <a:srgbClr val="00B0F0"/>
                </a:solidFill>
                <a:latin typeface="Days" pitchFamily="2" charset="0"/>
              </a:rPr>
              <a:t> сопровождения выпускников</a:t>
            </a:r>
            <a:endParaRPr lang="ru-RU" b="1" dirty="0">
              <a:solidFill>
                <a:srgbClr val="00B0F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Days" pitchFamily="2" charset="0"/>
              </a:rPr>
              <a:t>7</a:t>
            </a:r>
            <a:endParaRPr lang="ru-RU" sz="36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35398" y="950531"/>
            <a:ext cx="4578784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7.2. ЖИЗНЕУСТРОЙСТВО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ВОСПИТАННИКОВ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9951" y="1249015"/>
            <a:ext cx="78381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</a:rPr>
              <a:t>ЖИЗНЕУСТРОЙСТВО ВОСПИТАННИКОВ ПОСЛЕ ОКОНЧАНИЯ 9 </a:t>
            </a:r>
            <a:r>
              <a:rPr lang="ru-RU" sz="1400" b="1" dirty="0" smtClean="0">
                <a:solidFill>
                  <a:srgbClr val="0070C0"/>
                </a:solidFill>
              </a:rPr>
              <a:t>КЛАССА 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1C5B8EF1-2821-4976-B7A5-74E4C3056CAC}"/>
              </a:ext>
            </a:extLst>
          </p:cNvPr>
          <p:cNvSpPr/>
          <p:nvPr/>
        </p:nvSpPr>
        <p:spPr>
          <a:xfrm>
            <a:off x="585294" y="4345359"/>
            <a:ext cx="78381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</a:rPr>
              <a:t>ЖИЗНЕУСТРОЙСТВО ВОСПИТАННИКОВ ПОСЛЕ ОКОНЧАНИЯ </a:t>
            </a:r>
            <a:r>
              <a:rPr lang="en-US" sz="1400" b="1" dirty="0">
                <a:solidFill>
                  <a:srgbClr val="0070C0"/>
                </a:solidFill>
              </a:rPr>
              <a:t>11</a:t>
            </a:r>
            <a:r>
              <a:rPr lang="ru-RU" sz="1400" b="1" dirty="0">
                <a:solidFill>
                  <a:srgbClr val="0070C0"/>
                </a:solidFill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</a:rPr>
              <a:t>КЛАССА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32</a:t>
            </a:fld>
            <a:endParaRPr lang="ru-RU" sz="12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120705" y="6094247"/>
            <a:ext cx="214693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20703" y="5726794"/>
            <a:ext cx="108000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118969" y="5362813"/>
            <a:ext cx="36000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146766" y="3870677"/>
            <a:ext cx="45719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108030" y="4644193"/>
            <a:ext cx="54000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9470" y="1586418"/>
            <a:ext cx="566546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39952" y="3489494"/>
            <a:ext cx="416602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659509"/>
              </p:ext>
            </p:extLst>
          </p:nvPr>
        </p:nvGraphicFramePr>
        <p:xfrm>
          <a:off x="741319" y="1556792"/>
          <a:ext cx="3974697" cy="25882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56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9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84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10 класс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338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ПОО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-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программы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подготовки квалифицированных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рабочих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и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служащих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38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ПОО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-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 программы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подготовки специалистов среднего звена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38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ПОО - программы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профессиональной подготовки для лиц с ОВЗ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338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</a:rPr>
                        <a:t>Повторное обучение в 9 классе </a:t>
                      </a:r>
                      <a:br>
                        <a:rPr lang="ru-RU" sz="12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в связи с не сдачей одного экзамена ОГЭ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246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Иные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варианты жизнеустройства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236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Трудоустроены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174206"/>
              </p:ext>
            </p:extLst>
          </p:nvPr>
        </p:nvGraphicFramePr>
        <p:xfrm>
          <a:off x="683568" y="4217074"/>
          <a:ext cx="3974697" cy="2568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56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9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847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338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Организации высшего образования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38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ПОО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-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программы подготовки квалифицированных рабочих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и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 служащих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384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ПОО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-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 программы подготовки специалистов среднего звена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338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ПОО - программы профессиональной подготовки для лиц с ОВЗ 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246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Иные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варианты жизнеустройства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236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Трудоустроены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4135030" y="6444426"/>
            <a:ext cx="54000" cy="31804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1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88640"/>
            <a:ext cx="7649723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Days" pitchFamily="2" charset="0"/>
              </a:rPr>
              <a:t>Обеспечение жизнеустройства и </a:t>
            </a:r>
            <a:r>
              <a:rPr lang="ru-RU" b="1" dirty="0" err="1" smtClean="0">
                <a:solidFill>
                  <a:srgbClr val="00B0F0"/>
                </a:solidFill>
                <a:latin typeface="Days" pitchFamily="2" charset="0"/>
              </a:rPr>
              <a:t>постинтернатного</a:t>
            </a:r>
            <a:r>
              <a:rPr lang="ru-RU" b="1" dirty="0" smtClean="0">
                <a:solidFill>
                  <a:srgbClr val="00B0F0"/>
                </a:solidFill>
                <a:latin typeface="Days" pitchFamily="2" charset="0"/>
              </a:rPr>
              <a:t> сопровождения выпускников</a:t>
            </a:r>
            <a:endParaRPr lang="ru-RU" b="1" dirty="0">
              <a:solidFill>
                <a:srgbClr val="00B0F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Days" pitchFamily="2" charset="0"/>
              </a:rPr>
              <a:t>7</a:t>
            </a:r>
            <a:endParaRPr lang="ru-RU" sz="36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79712" y="787779"/>
            <a:ext cx="6946670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7.3.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ЖИЗНЕУСТРОЙСТВО 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ВОСПИТАННИКОВ. 9 КЛАСС. КОЛ-ВО ЧЕЛОВЕК 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48830"/>
              </p:ext>
            </p:extLst>
          </p:nvPr>
        </p:nvGraphicFramePr>
        <p:xfrm>
          <a:off x="35496" y="1340768"/>
          <a:ext cx="8928992" cy="466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8072"/>
              </a:tblGrid>
              <a:tr h="485585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Наименование ОДС</a:t>
                      </a:r>
                    </a:p>
                    <a:p>
                      <a:endParaRPr lang="ru-RU" sz="1100" dirty="0" smtClean="0"/>
                    </a:p>
                    <a:p>
                      <a:endParaRPr lang="ru-RU" sz="1100" dirty="0" smtClean="0"/>
                    </a:p>
                    <a:p>
                      <a:pPr algn="r"/>
                      <a:r>
                        <a:rPr lang="ru-RU" sz="1100" dirty="0" smtClean="0"/>
                        <a:t>Жизнеустройство</a:t>
                      </a:r>
                      <a:endParaRPr lang="ru-RU" sz="1100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В 10 класс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ПОО, реализующие образовательные программы подготовки квалифицированных рабочих, служащих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ПОО, реализующие образовательные программы подготовки специалистов среднего звена</a:t>
                      </a:r>
                    </a:p>
                    <a:p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Обучение по программам </a:t>
                      </a:r>
                      <a:r>
                        <a:rPr lang="ru-RU" sz="800" dirty="0" err="1" smtClean="0">
                          <a:effectLst/>
                        </a:rPr>
                        <a:t>профессиональ</a:t>
                      </a:r>
                      <a:r>
                        <a:rPr lang="ru-RU" sz="800" dirty="0" smtClean="0">
                          <a:effectLst/>
                        </a:rPr>
                        <a:t>-ной подготовки для лиц с ОВЗ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Повторное обучение в 9 классе </a:t>
                      </a:r>
                      <a:br>
                        <a:rPr lang="ru-RU" sz="800" dirty="0" smtClean="0">
                          <a:effectLst/>
                        </a:rPr>
                      </a:br>
                      <a:r>
                        <a:rPr lang="ru-RU" sz="800" dirty="0" smtClean="0">
                          <a:effectLst/>
                        </a:rPr>
                        <a:t>в связи с не сдачей одного экзамена ОГЭ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err="1" smtClean="0">
                          <a:effectLst/>
                        </a:rPr>
                        <a:t>Трудоус</a:t>
                      </a:r>
                      <a:r>
                        <a:rPr lang="ru-RU" sz="800" dirty="0" smtClean="0">
                          <a:effectLst/>
                        </a:rPr>
                        <a:t>-троены</a:t>
                      </a:r>
                    </a:p>
                    <a:p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Иные варианты </a:t>
                      </a:r>
                      <a:r>
                        <a:rPr lang="ru-RU" sz="800" dirty="0" err="1" smtClean="0"/>
                        <a:t>жизнеус-тройства</a:t>
                      </a:r>
                      <a:endParaRPr lang="ru-RU" sz="800" dirty="0" smtClean="0"/>
                    </a:p>
                    <a:p>
                      <a:endParaRPr lang="ru-RU" sz="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8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4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407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1372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33</a:t>
            </a:fld>
            <a:endParaRPr lang="ru-RU" sz="12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-59082" y="1340689"/>
            <a:ext cx="3046906" cy="9677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32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207094"/>
            <a:ext cx="7649723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  <a:latin typeface="Days" pitchFamily="2" charset="0"/>
              </a:rPr>
              <a:t>Обеспечение жизнеустройства и </a:t>
            </a:r>
            <a:r>
              <a:rPr lang="ru-RU" b="1" dirty="0" err="1" smtClean="0">
                <a:solidFill>
                  <a:srgbClr val="00B0F0"/>
                </a:solidFill>
                <a:latin typeface="Days" pitchFamily="2" charset="0"/>
              </a:rPr>
              <a:t>постинтернатного</a:t>
            </a:r>
            <a:r>
              <a:rPr lang="ru-RU" b="1" dirty="0" smtClean="0">
                <a:solidFill>
                  <a:srgbClr val="00B0F0"/>
                </a:solidFill>
                <a:latin typeface="Days" pitchFamily="2" charset="0"/>
              </a:rPr>
              <a:t> сопровождения выпускников</a:t>
            </a:r>
            <a:endParaRPr lang="ru-RU" b="1" dirty="0">
              <a:solidFill>
                <a:srgbClr val="00B0F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Days" pitchFamily="2" charset="0"/>
              </a:rPr>
              <a:t>7</a:t>
            </a:r>
            <a:endParaRPr lang="ru-RU" sz="36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61834" y="809526"/>
            <a:ext cx="6734058" cy="27699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7.4.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ЖИЗНЕУСТРОЙСТВО ВОСПИТАННИКОВ. </a:t>
            </a:r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11 КЛАСС. КОЛ-ВО ЧЕЛОВЕК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558049"/>
              </p:ext>
            </p:extLst>
          </p:nvPr>
        </p:nvGraphicFramePr>
        <p:xfrm>
          <a:off x="288032" y="1194009"/>
          <a:ext cx="8607861" cy="4907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03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/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6750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855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Наименование ОДС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 smtClean="0"/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/>
                        <a:t>Жизнеустройство</a:t>
                      </a:r>
                    </a:p>
                    <a:p>
                      <a:endParaRPr lang="ru-RU" sz="900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Организации высшего образования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ПОО, реализующие образовательные программы подготовки квалифицированных рабочих, служащих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auto" hangingPunct="1"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ПОО, реализующие образовательные программы подготовки специалистов среднего звена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Обучение по программам </a:t>
                      </a:r>
                      <a:r>
                        <a:rPr lang="ru-RU" sz="800" dirty="0" err="1" smtClean="0">
                          <a:effectLst/>
                        </a:rPr>
                        <a:t>профессиональ</a:t>
                      </a:r>
                      <a:r>
                        <a:rPr lang="ru-RU" sz="800" dirty="0" smtClean="0">
                          <a:effectLst/>
                        </a:rPr>
                        <a:t>-ной подготовки для лиц с ОВЗ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err="1" smtClean="0">
                          <a:effectLst/>
                        </a:rPr>
                        <a:t>Трудоус</a:t>
                      </a:r>
                      <a:r>
                        <a:rPr lang="ru-RU" sz="800" dirty="0" smtClean="0">
                          <a:effectLst/>
                        </a:rPr>
                        <a:t>-троены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Иные варианты </a:t>
                      </a:r>
                      <a:r>
                        <a:rPr kumimoji="0" lang="ru-RU" sz="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жизнеус-тройства</a:t>
                      </a:r>
                      <a:endParaRPr kumimoji="0" lang="ru-RU" sz="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endParaRPr lang="ru-RU" sz="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8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30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54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79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latin typeface="+mn-lt"/>
                        </a:rPr>
                        <a:t>1</a:t>
                      </a:r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34</a:t>
            </a:fld>
            <a:endParaRPr lang="ru-RU" sz="12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82436" y="1217480"/>
            <a:ext cx="3237436" cy="137967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62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92026" y="847745"/>
            <a:ext cx="5935950" cy="276999"/>
          </a:xfrm>
          <a:prstGeom prst="rect">
            <a:avLst/>
          </a:prstGeom>
          <a:solidFill>
            <a:srgbClr val="7F7F7F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8.1. ТРУДНОСТИ,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ВОЗНИКАЮЩИЕ У ВОСПИТАННИКОВ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015122"/>
              </p:ext>
            </p:extLst>
          </p:nvPr>
        </p:nvGraphicFramePr>
        <p:xfrm>
          <a:off x="608086" y="1435054"/>
          <a:ext cx="8352930" cy="4003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50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9807"/>
                <a:gridCol w="419419"/>
                <a:gridCol w="139807"/>
                <a:gridCol w="4088838"/>
              </a:tblGrid>
              <a:tr h="383547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Трудности (с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точки зрения специалистов  ОДС)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Кол-во     ОДС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Необходимая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помощь (с точки зрения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специалистов ОДС)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050">
                <a:tc gridSpan="5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00" b="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203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учебная мотивация, как следствие низкий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средний балл аттестата.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Организация занятий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педагогом-психологом с целью формирования учебной мотивации.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Организация дополнительных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занятий для п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одготовки по школьным предметам. Организация встреч с выпускниками, достигшим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профессиональных успехов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60302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Ограниченный выбор профессиональных образовательных учреждений и направлений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подготовки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 месте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локации детского дома.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Расширить направления подготовки, перенаправление в детские дома города Ярославля. Возможность проживания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 общежитии при учреждении. Оказание п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омощи в аренде и получения жилья.                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rgbClr val="CC0066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9337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Отсутствие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возможностей для профессиональных проб и  формирования наглядного представления о профессиях.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Взаимодействие с предприятиями и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организации встреч с представителями профессий, организация мастер-классов и профессиональных проб.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72458">
                <a:tc gridSpan="2">
                  <a:txBody>
                    <a:bodyPr/>
                    <a:lstStyle/>
                    <a:p>
                      <a:pPr marL="93663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Трудности в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адаптации к новым условиям при переходе из школы в профессиональную образовательную организацию. Сложности выстраивания коммуникации.</a:t>
                      </a:r>
                      <a:endParaRPr lang="ru-RU" sz="12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Оказание психологической поддержки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на этапе адаптации. Проведение тренингов и просветительских занятий.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8483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Ограниченный выбор  профессий и профессиональных образовательных организаций для детей с ОВЗ.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Комплексная помощь детям в освоении АООП. Расширение направлений подготовки и перечня специальностей в организациях СПО ЯО.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821719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27784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50693" y="354142"/>
            <a:ext cx="7397771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Days" pitchFamily="2" charset="0"/>
              </a:rPr>
              <a:t>Трудности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Days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35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246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92026" y="847745"/>
            <a:ext cx="5935950" cy="276999"/>
          </a:xfrm>
          <a:prstGeom prst="rect">
            <a:avLst/>
          </a:prstGeom>
          <a:solidFill>
            <a:srgbClr val="7F7F7F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8.1. ТРУДНОСТИ, </a:t>
            </a:r>
            <a:r>
              <a:rPr lang="ru-RU" sz="1200" b="1" dirty="0">
                <a:solidFill>
                  <a:schemeClr val="bg1"/>
                </a:solidFill>
                <a:latin typeface="Days" pitchFamily="2" charset="0"/>
              </a:rPr>
              <a:t>ВОЗНИКАЮЩИЕ У ВОСПИТАННИКОВ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853294"/>
              </p:ext>
            </p:extLst>
          </p:nvPr>
        </p:nvGraphicFramePr>
        <p:xfrm>
          <a:off x="647056" y="1491797"/>
          <a:ext cx="8280920" cy="34502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43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8601"/>
                <a:gridCol w="415803"/>
                <a:gridCol w="138601"/>
                <a:gridCol w="4053589"/>
              </a:tblGrid>
              <a:tr h="383547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Трудности (с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точки зрения специалистов  ОДС)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Кол-во     ОДС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effectLst/>
                        </a:rPr>
                        <a:t>Необходимая </a:t>
                      </a: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</a:rPr>
                        <a:t>помощь (с точки зрения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effectLst/>
                        </a:rPr>
                        <a:t> специалистов ОДС)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050">
                <a:tc gridSpan="5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00" b="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483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Сложности в трудоустройстве людей с ОВЗ после получения профессионального образования.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Реализация целевой программы по трудоустройству людей с ОВЗ, создание мини-предприятий для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работы людей с ОВЗ и инвалидностью. </a:t>
                      </a:r>
                      <a:endParaRPr lang="ru-RU" sz="12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8217198"/>
                  </a:ext>
                </a:extLst>
              </a:tr>
              <a:tr h="61296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Сложности в решении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правовых вопросов.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Проведение просветительских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занятий информационного характера по решению правового (юридического) характера.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00286062"/>
                  </a:ext>
                </a:extLst>
              </a:tr>
              <a:tr h="375126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Ограниченная социальная поддержка в организациях СПО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для обучающихся с ОВЗ, получивших свидетельство об обучении по адаптированным ООП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Привлечение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социальных партнеров для оказание помощи молодым людям в период получения ими профессионального образования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69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Трудности в планирование профессионального развития, в следствии не умения выстроить последовательности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необходимых действий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Организация занятий с педагогом-психологом направленных на формирование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(развитие) процессов целеполагания.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34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Отсутствие адекватного представления о себе,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своих способностях и особенностях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Организация занятий с педагогом-психологом направленных на формирование мотивации к самопознанию и развитие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</a:rPr>
                        <a:t> критического мышление. Знакомство с миром профессий для формирования реального представления о их содержании.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27784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50693" y="354142"/>
            <a:ext cx="7397771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Days" pitchFamily="2" charset="0"/>
              </a:rPr>
              <a:t>Трудности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Days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36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14366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635896" y="846382"/>
            <a:ext cx="5301596" cy="276999"/>
          </a:xfrm>
          <a:prstGeom prst="rect">
            <a:avLst/>
          </a:prstGeom>
          <a:solidFill>
            <a:srgbClr val="7F7F7F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8.2. ТРУДНОСТИ, ВОЗНИКШИЕ У СПЕЦИАЛИСТОВ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521658"/>
              </p:ext>
            </p:extLst>
          </p:nvPr>
        </p:nvGraphicFramePr>
        <p:xfrm>
          <a:off x="417296" y="1628800"/>
          <a:ext cx="8532441" cy="44125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51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9278">
                  <a:extLst>
                    <a:ext uri="{9D8B030D-6E8A-4147-A177-3AD203B41FA5}">
                      <a16:colId xmlns:a16="http://schemas.microsoft.com/office/drawing/2014/main" xmlns="" val="3113926388"/>
                    </a:ext>
                  </a:extLst>
                </a:gridCol>
                <a:gridCol w="4427984">
                  <a:extLst>
                    <a:ext uri="{9D8B030D-6E8A-4147-A177-3AD203B41FA5}">
                      <a16:colId xmlns:a16="http://schemas.microsoft.com/office/drawing/2014/main" xmlns="" val="524453693"/>
                    </a:ext>
                  </a:extLst>
                </a:gridCol>
              </a:tblGrid>
              <a:tr h="373970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endParaRPr lang="ru-RU" sz="1400" b="1" dirty="0" smtClean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Трудности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Кол-во ОДС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/>
                        </a:rPr>
                        <a:t>Необходимая помощь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04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Сложности сопровождение воспитанников в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вопросах выстраивания образовательного маршрута (низкая мотивация к обучению, ограничения по здоровью, мало вариантов выбора)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Помощь в оформлении кабинета по профориентации.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работы по формированию учебной мотивации.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Организация консультаций, встреч с представителями разных профессий. Познакомить детей с требованиям к профессиям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Сопровождение поиска профессионального образования. </a:t>
                      </a:r>
                      <a:endParaRPr lang="ru-RU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Организация трудоустройства (в том числе для детей с ОВЗ)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Создание целевой программы по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летнему трудоустройству.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Сложность в налаживании контактов с предприятиями и организациями города для проведения профессиональных проб и экскурсий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Помощь в расширении связей с социальными партнерами для организации встреч с представителями профессий, организации мастер-классов и профессиональных проб.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4821719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Ограниченность выбора профессий и профессиональных образовательных организаций  (в том числе для детей с ОВЗ)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Расширить направления подготовки, перенаправление в детские дома города Ярославля. Рассмотрение вопроса связанного с возможностью проживания в общежитии при учреждении. Оказание помощи в аренде и получения жилья.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Ограниченный выбор профессиональных образовательных учреждений и направлений подготовки в месте локации детского дома.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Расширить направления подготовки, перенаправление в детские дома города Ярославля. Возможность проживания в общежитии при учреждении. Оказание помощи в аренде и получения жилья.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Эмоциональное выгорание специалистов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Проведения тренинга по профилактике выгорания.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27784" y="2132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50693" y="354142"/>
            <a:ext cx="7397771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Days" pitchFamily="2" charset="0"/>
              </a:rPr>
              <a:t>Трудности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Days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37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7928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604448" cy="561662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ru-RU" sz="1500" b="1" dirty="0" smtClean="0"/>
          </a:p>
          <a:p>
            <a:pPr marL="0" indent="0" algn="just">
              <a:buNone/>
            </a:pPr>
            <a:endParaRPr lang="ru-RU" sz="1200" dirty="0" smtClean="0"/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/>
              <a:t>Сопровождение </a:t>
            </a:r>
            <a:r>
              <a:rPr lang="ru-RU" sz="1400" b="1" dirty="0"/>
              <a:t>профессионального самоопределения  воспитанников  является важной частью деятельности </a:t>
            </a:r>
            <a:r>
              <a:rPr lang="ru-RU" sz="1400" b="1" dirty="0" smtClean="0"/>
              <a:t>организаций для детей сирот и детей оставшихся без попечения.</a:t>
            </a: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r>
              <a:rPr lang="ru-RU" sz="1400" b="1" dirty="0"/>
              <a:t>В данную деятельность включено </a:t>
            </a:r>
            <a:r>
              <a:rPr lang="ru-RU" sz="1400" b="1" dirty="0" smtClean="0"/>
              <a:t>43 специалиста </a:t>
            </a:r>
            <a:r>
              <a:rPr lang="ru-RU" sz="1400" b="1" dirty="0"/>
              <a:t>организаций для детей сирот и детей оставшихся без </a:t>
            </a:r>
            <a:r>
              <a:rPr lang="ru-RU" sz="1400" b="1" dirty="0" smtClean="0"/>
              <a:t>попечения родителей: воспитателей</a:t>
            </a:r>
            <a:r>
              <a:rPr lang="ru-RU" sz="1400" b="1" dirty="0"/>
              <a:t>,  психологов, </a:t>
            </a:r>
            <a:r>
              <a:rPr lang="ru-RU" sz="1400" b="1" dirty="0" smtClean="0"/>
              <a:t>педагогов-организаторов, социальных-педагогов, учителей.  </a:t>
            </a:r>
            <a:r>
              <a:rPr lang="ru-RU" sz="1400" b="1" dirty="0"/>
              <a:t>В текущем году </a:t>
            </a:r>
            <a:r>
              <a:rPr lang="ru-RU" sz="1400" b="1" dirty="0" smtClean="0"/>
              <a:t>увеличилась </a:t>
            </a:r>
            <a:r>
              <a:rPr lang="ru-RU" sz="1400" b="1" dirty="0"/>
              <a:t>доля специалистов </a:t>
            </a:r>
            <a:r>
              <a:rPr lang="ru-RU" sz="1400" b="1" dirty="0" smtClean="0"/>
              <a:t>имеющих первую аттестационную категорию и опыт работы более 20 лет.</a:t>
            </a: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/>
              <a:t>85% </a:t>
            </a:r>
            <a:r>
              <a:rPr lang="ru-RU" sz="1400" b="1" dirty="0"/>
              <a:t>организаций для детей сирот и детей оставшихся без попечения имеют планы работы по сопровождению профессионального самоопределения </a:t>
            </a:r>
            <a:r>
              <a:rPr lang="ru-RU" sz="1400" b="1" dirty="0" smtClean="0"/>
              <a:t>воспитанников, 53 % организаций имеют комплексную программу по профориентации. </a:t>
            </a:r>
          </a:p>
          <a:p>
            <a:pPr algn="just">
              <a:buFont typeface="Wingdings" pitchFamily="2" charset="2"/>
              <a:buChar char="§"/>
            </a:pP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r>
              <a:rPr lang="ru-RU" sz="1400" b="1" dirty="0"/>
              <a:t>Организации для детей сирот и детей оставшихся без попечения активно используются информационно-методические материалы по рынку труда и профессионального образования, создают свои банки материалов, профориентационные стенды и уголки </a:t>
            </a:r>
            <a:r>
              <a:rPr lang="ru-RU" sz="1400" b="1" dirty="0" smtClean="0"/>
              <a:t>(92%), </a:t>
            </a:r>
            <a:r>
              <a:rPr lang="ru-RU" sz="1400" b="1" dirty="0"/>
              <a:t>кабинеты </a:t>
            </a:r>
            <a:r>
              <a:rPr lang="ru-RU" sz="1400" b="1" dirty="0" smtClean="0"/>
              <a:t>(15%), </a:t>
            </a:r>
            <a:r>
              <a:rPr lang="ru-RU" sz="1400" b="1" dirty="0"/>
              <a:t>разрабатывают собственные программно-методические материалы по профессиональному самоопределению, социально-бытовой адаптации, по подготовке к трудоустройству и обучению основам работы с документами. </a:t>
            </a:r>
          </a:p>
          <a:p>
            <a:pPr algn="just">
              <a:buFont typeface="Wingdings" pitchFamily="2" charset="2"/>
              <a:buChar char="§"/>
            </a:pP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r>
              <a:rPr lang="ru-RU" sz="1400" b="1" dirty="0" smtClean="0"/>
              <a:t>Большая часть организаций используют различные варианты электронных информационных ресурсов. Основным информационным ресурсом организаций для </a:t>
            </a:r>
            <a:r>
              <a:rPr lang="ru-RU" sz="1400" b="1" dirty="0"/>
              <a:t>детей сирот и детей оставшихся без попечения </a:t>
            </a:r>
            <a:r>
              <a:rPr lang="ru-RU" sz="1400" b="1" dirty="0" smtClean="0"/>
              <a:t>является сайт Центра "Ресурс" - ссылка имеется у 85% организаций. Более 60% организаций имеют на своем сайте собственный профориентационный раздел.</a:t>
            </a: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r>
              <a:rPr lang="ru-RU" sz="1400" b="1" dirty="0"/>
              <a:t>Среди практических  профориентационных мероприятий  лидирующую роль занимали индивидуальные и групповые консультации, участие в профориентационных мероприятиях Федерального и Регионального уровней: </a:t>
            </a:r>
            <a:r>
              <a:rPr lang="ru-RU" sz="1400" b="1" dirty="0" smtClean="0"/>
              <a:t>"Скажи </a:t>
            </a:r>
            <a:r>
              <a:rPr lang="ru-RU" sz="1400" b="1" dirty="0"/>
              <a:t>профессии ДА</a:t>
            </a:r>
            <a:r>
              <a:rPr lang="ru-RU" sz="1400" b="1" dirty="0" smtClean="0"/>
              <a:t>!", "Неделя </a:t>
            </a:r>
            <a:r>
              <a:rPr lang="ru-RU" sz="1400" b="1" dirty="0"/>
              <a:t>без </a:t>
            </a:r>
            <a:r>
              <a:rPr lang="ru-RU" sz="1400" b="1" dirty="0" smtClean="0"/>
              <a:t>турникетов", </a:t>
            </a:r>
            <a:r>
              <a:rPr lang="ru-RU" sz="1400" b="1" dirty="0"/>
              <a:t>"Шоу-профессий</a:t>
            </a:r>
            <a:r>
              <a:rPr lang="ru-RU" sz="1400" b="1" dirty="0" smtClean="0"/>
              <a:t>". </a:t>
            </a: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endParaRPr lang="ru-RU" sz="1400" b="1" dirty="0"/>
          </a:p>
          <a:p>
            <a:pPr algn="just">
              <a:buFont typeface="Wingdings" pitchFamily="2" charset="2"/>
              <a:buChar char="§"/>
            </a:pPr>
            <a:r>
              <a:rPr lang="ru-RU" sz="1400" b="1" dirty="0"/>
              <a:t>Согласно данным </a:t>
            </a:r>
            <a:r>
              <a:rPr lang="ru-RU" sz="1400" b="1" dirty="0" smtClean="0"/>
              <a:t>2022-2023 учебного года</a:t>
            </a:r>
            <a:r>
              <a:rPr lang="ru-RU" sz="1400" b="1" dirty="0"/>
              <a:t>,  большинство выпускников </a:t>
            </a:r>
            <a:r>
              <a:rPr lang="ru-RU" sz="1400" b="1" dirty="0" smtClean="0"/>
              <a:t>9 и 11 класса </a:t>
            </a:r>
            <a:r>
              <a:rPr lang="ru-RU" sz="1400" b="1" dirty="0"/>
              <a:t>продолжили образование </a:t>
            </a:r>
            <a:r>
              <a:rPr lang="ru-RU" sz="1400" b="1" dirty="0" smtClean="0"/>
              <a:t>по программам подготовки квалифицированных рабочих и служащих и по программам подготовки специалистов среднего звена. </a:t>
            </a:r>
            <a:endParaRPr lang="ru-RU" sz="1400" b="1" dirty="0"/>
          </a:p>
          <a:p>
            <a:pPr algn="just">
              <a:buFont typeface="Wingdings" pitchFamily="2" charset="2"/>
              <a:buChar char="Ø"/>
            </a:pPr>
            <a:endParaRPr lang="ru-RU" sz="1200" dirty="0"/>
          </a:p>
          <a:p>
            <a:pPr algn="just">
              <a:buFont typeface="Wingdings" pitchFamily="2" charset="2"/>
              <a:buChar char="Ø"/>
            </a:pPr>
            <a:endParaRPr lang="ru-RU" sz="1200" dirty="0"/>
          </a:p>
          <a:p>
            <a:pPr>
              <a:buFont typeface="Wingdings" pitchFamily="2" charset="2"/>
              <a:buChar char="Ø"/>
            </a:pPr>
            <a:endParaRPr lang="ru-RU" sz="1200" dirty="0"/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pPr>
              <a:spcAft>
                <a:spcPts val="300"/>
              </a:spcAft>
            </a:pPr>
            <a:endParaRPr lang="ru-RU" sz="1200" dirty="0"/>
          </a:p>
          <a:p>
            <a:endParaRPr lang="ru-RU" sz="1200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BC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FFD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FFD7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566717" y="323364"/>
            <a:ext cx="7397771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BC8F00"/>
                </a:solidFill>
                <a:latin typeface="Days" pitchFamily="2" charset="0"/>
              </a:rPr>
              <a:t>Выводы и предложения</a:t>
            </a:r>
            <a:endParaRPr lang="ru-RU" b="1" dirty="0">
              <a:solidFill>
                <a:srgbClr val="BC8F00"/>
              </a:solidFill>
              <a:latin typeface="Days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9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38</a:t>
            </a:fld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581516" y="846382"/>
            <a:ext cx="4355976" cy="276999"/>
          </a:xfrm>
          <a:prstGeom prst="rect">
            <a:avLst/>
          </a:prstGeom>
          <a:solidFill>
            <a:srgbClr val="FFD757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Days" pitchFamily="2" charset="0"/>
              </a:rPr>
              <a:t>ОСНОВНЫЕ ВЫВОДЫ</a:t>
            </a:r>
            <a:endParaRPr lang="ru-RU" sz="1200" b="1" dirty="0">
              <a:solidFill>
                <a:schemeClr val="bg1"/>
              </a:solidFill>
              <a:latin typeface="Day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56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BC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FFD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FFD75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50693" y="323364"/>
            <a:ext cx="7397771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 smtClean="0">
                <a:solidFill>
                  <a:srgbClr val="BC8F00"/>
                </a:solidFill>
                <a:latin typeface="Days" pitchFamily="2" charset="0"/>
              </a:rPr>
              <a:t>Выводы и предложения</a:t>
            </a:r>
            <a:endParaRPr lang="ru-RU" b="1" dirty="0">
              <a:solidFill>
                <a:srgbClr val="BC8F00"/>
              </a:solidFill>
              <a:latin typeface="Days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4328" y="1196752"/>
            <a:ext cx="747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67544" y="1268172"/>
            <a:ext cx="856895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1600" b="1" dirty="0" smtClean="0"/>
              <a:t>Обеспечить </a:t>
            </a:r>
            <a:r>
              <a:rPr lang="ru-RU" sz="1600" b="1" dirty="0"/>
              <a:t>целевое информирование специалистов </a:t>
            </a:r>
            <a:r>
              <a:rPr lang="ru-RU" sz="1600" b="1" dirty="0" smtClean="0"/>
              <a:t>и воспитанников ОДС по </a:t>
            </a:r>
            <a:r>
              <a:rPr lang="ru-RU" sz="1600" b="1" dirty="0"/>
              <a:t>значимым профориентационным </a:t>
            </a:r>
            <a:r>
              <a:rPr lang="ru-RU" sz="1600" b="1" dirty="0" smtClean="0"/>
              <a:t>мероприятиям.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ru-RU" sz="1600" b="1" dirty="0"/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1600" b="1" dirty="0" smtClean="0"/>
              <a:t>Организовать </a:t>
            </a:r>
            <a:r>
              <a:rPr lang="ru-RU" sz="1600" b="1" dirty="0"/>
              <a:t>обмен опытом по значимым аспектам сопровождения </a:t>
            </a:r>
            <a:r>
              <a:rPr lang="ru-RU" sz="1600" b="1" dirty="0" smtClean="0"/>
              <a:t>воспитанников: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повышение учебной мотивации, работа профориентационного кабинета, организация </a:t>
            </a:r>
            <a:r>
              <a:rPr lang="ru-RU" sz="1600" b="1" dirty="0" smtClean="0"/>
              <a:t>межведомственного, организация совместных с  </a:t>
            </a:r>
            <a:r>
              <a:rPr lang="ru-RU" sz="1600" b="1" dirty="0"/>
              <a:t>предприятиями и </a:t>
            </a:r>
            <a:r>
              <a:rPr lang="ru-RU" sz="1600" b="1" dirty="0" smtClean="0"/>
              <a:t>профессиональными образовательными организациями мероприятий и др. </a:t>
            </a:r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ru-RU" sz="1600" b="1" dirty="0" smtClean="0"/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1600" b="1" dirty="0"/>
              <a:t>Обеспечить проведение </a:t>
            </a:r>
            <a:r>
              <a:rPr lang="ru-RU" sz="1600" b="1" dirty="0" smtClean="0"/>
              <a:t>обучающих </a:t>
            </a:r>
            <a:r>
              <a:rPr lang="ru-RU" sz="1600" b="1" dirty="0"/>
              <a:t>семинаров-практикумов, направленных на повышение профессиональной компетенции специалистов: </a:t>
            </a:r>
            <a:br>
              <a:rPr lang="ru-RU" sz="1600" b="1" dirty="0"/>
            </a:br>
            <a:r>
              <a:rPr lang="ru-RU" sz="1600" b="1" dirty="0" smtClean="0"/>
              <a:t>"Помощь в сопровождении профессионального самоопределения воспитанников" </a:t>
            </a:r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ru-RU" sz="1600" b="1" dirty="0" smtClean="0"/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1600" b="1" dirty="0" smtClean="0"/>
              <a:t>"Организация </a:t>
            </a:r>
            <a:r>
              <a:rPr lang="ru-RU" sz="1600" b="1" dirty="0"/>
              <a:t>эффективного взаимодействия с предприятиями и организациями, для проведения экскурсий, профессиональных проб и временного </a:t>
            </a:r>
            <a:r>
              <a:rPr lang="ru-RU" sz="1600" b="1" dirty="0" smtClean="0"/>
              <a:t>трудоустройства"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>"Организация </a:t>
            </a:r>
            <a:r>
              <a:rPr lang="ru-RU" sz="1600" b="1" dirty="0"/>
              <a:t>практической работы с воспитанниками, имеющими </a:t>
            </a:r>
            <a:r>
              <a:rPr lang="ru-RU" sz="1600" b="1" dirty="0" smtClean="0"/>
              <a:t>ОВЗ"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>"Применение </a:t>
            </a:r>
            <a:r>
              <a:rPr lang="ru-RU" sz="1600" b="1" dirty="0"/>
              <a:t>навигационных и электронных ресурсов в работе специалиста ОДС"</a:t>
            </a:r>
            <a:endParaRPr lang="ru-RU" sz="1600" b="1" dirty="0" smtClean="0"/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ru-RU" sz="1600" b="1" dirty="0" smtClean="0"/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ru-RU" sz="1600" b="1" dirty="0" smtClean="0"/>
              <a:t>Ознакомить </a:t>
            </a:r>
            <a:r>
              <a:rPr lang="ru-RU" sz="1600" b="1" dirty="0"/>
              <a:t>специалистов ОДС с результатами анализа деятельности по сопровождению профессионального самоопределения воспитанников </a:t>
            </a:r>
            <a:r>
              <a:rPr lang="ru-RU" sz="1400" b="1" dirty="0"/>
              <a:t/>
            </a:r>
            <a:br>
              <a:rPr lang="ru-RU" sz="1400" b="1" dirty="0"/>
            </a:br>
            <a:endParaRPr lang="ru-RU" sz="1400" b="1" dirty="0"/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ru-RU" sz="1600" b="1" dirty="0" smtClean="0"/>
          </a:p>
          <a:p>
            <a:pPr marL="285750" lvl="0" indent="-285750">
              <a:buClr>
                <a:srgbClr val="FFC000"/>
              </a:buClr>
              <a:buFont typeface="Wingdings" panose="05000000000000000000" pitchFamily="2" charset="2"/>
              <a:buChar char="§"/>
            </a:pPr>
            <a:endParaRPr lang="ru-RU" sz="1400" b="1" dirty="0" smtClean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39</a:t>
            </a:fld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581516" y="846382"/>
            <a:ext cx="4355976" cy="307777"/>
          </a:xfrm>
          <a:prstGeom prst="rect">
            <a:avLst/>
          </a:prstGeom>
          <a:solidFill>
            <a:srgbClr val="FFD757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Days" pitchFamily="2" charset="0"/>
              </a:rPr>
              <a:t>ПРЕДЛОЖЕНИЯ ПО РАЗВИТИЮ</a:t>
            </a:r>
          </a:p>
        </p:txBody>
      </p:sp>
    </p:spTree>
    <p:extLst>
      <p:ext uri="{BB962C8B-B14F-4D97-AF65-F5344CB8AC3E}">
        <p14:creationId xmlns:p14="http://schemas.microsoft.com/office/powerpoint/2010/main" val="154665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371363" y="1177588"/>
            <a:ext cx="83050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sz="1600" b="1" dirty="0" smtClean="0">
                <a:latin typeface="+mn-lt"/>
              </a:rPr>
              <a:t>СИСТЕМА </a:t>
            </a:r>
            <a:r>
              <a:rPr lang="ru-RU" altLang="ru-RU" sz="1600" b="1" dirty="0">
                <a:latin typeface="+mn-lt"/>
              </a:rPr>
              <a:t>ПРОФОРИЕНТАЦИОННОЙ РАБОТЫ </a:t>
            </a:r>
            <a:br>
              <a:rPr lang="ru-RU" altLang="ru-RU" sz="1600" b="1" dirty="0">
                <a:latin typeface="+mn-lt"/>
              </a:rPr>
            </a:br>
            <a:r>
              <a:rPr lang="ru-RU" altLang="ru-RU" sz="1600" b="1" dirty="0">
                <a:latin typeface="+mn-lt"/>
              </a:rPr>
              <a:t>С ДЕТЬМИ-СИРОТАМИ И ДЕТЬМИ, ОСТАВШИМИСЯ БЕЗ ПОПЕЧЕНИЯ РОДИТЕЛЕЙ </a:t>
            </a:r>
            <a:r>
              <a:rPr lang="ru-RU" altLang="ru-RU" sz="1600" b="1" dirty="0" smtClean="0">
                <a:latin typeface="+mn-lt"/>
              </a:rPr>
              <a:t/>
            </a:r>
            <a:br>
              <a:rPr lang="ru-RU" altLang="ru-RU" sz="1600" b="1" dirty="0" smtClean="0">
                <a:latin typeface="+mn-lt"/>
              </a:rPr>
            </a:br>
            <a:r>
              <a:rPr lang="ru-RU" altLang="ru-RU" sz="1600" b="1" dirty="0" smtClean="0">
                <a:latin typeface="Calibri"/>
              </a:rPr>
              <a:t>В </a:t>
            </a:r>
            <a:r>
              <a:rPr lang="ru-RU" altLang="ru-RU" sz="1600" b="1" dirty="0">
                <a:latin typeface="Calibri"/>
              </a:rPr>
              <a:t>ЯРОСЛАВСКОЙ ОБЛАСТИ</a:t>
            </a:r>
            <a:r>
              <a:rPr lang="ru-RU" altLang="ru-RU" sz="1600" b="1" dirty="0" smtClean="0">
                <a:latin typeface="+mn-lt"/>
              </a:rPr>
              <a:t> </a:t>
            </a:r>
            <a:endParaRPr lang="ru-RU" altLang="ru-RU" sz="1600" b="1" dirty="0">
              <a:latin typeface="+mn-lt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15559" y="4928071"/>
            <a:ext cx="4524375" cy="1165225"/>
          </a:xfrm>
          <a:prstGeom prst="rect">
            <a:avLst/>
          </a:prstGeom>
          <a:solidFill>
            <a:srgbClr val="37B8C8"/>
          </a:solidFill>
          <a:ln w="9525"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latin typeface="Calibri"/>
                <a:ea typeface="Calibri"/>
                <a:cs typeface="Times New Roman"/>
              </a:rPr>
              <a:t>ПЕРВИЧНЫЙ УРОВЕНЬ</a:t>
            </a:r>
            <a:endParaRPr lang="ru-RU" sz="1200" b="1" kern="0" dirty="0">
              <a:latin typeface="Calibri"/>
              <a:ea typeface="Calibri"/>
              <a:cs typeface="Times New Roman"/>
            </a:endParaRPr>
          </a:p>
          <a:p>
            <a:pPr algn="ctr"/>
            <a:r>
              <a:rPr lang="ru-RU" sz="1200" kern="0" dirty="0">
                <a:latin typeface="Calibri"/>
                <a:ea typeface="Calibri"/>
                <a:cs typeface="Times New Roman"/>
              </a:rPr>
              <a:t>Многопрофильная команда специалистов </a:t>
            </a:r>
            <a:r>
              <a:rPr lang="ru-RU" sz="1200" dirty="0"/>
              <a:t>организаций </a:t>
            </a:r>
          </a:p>
          <a:p>
            <a:pPr algn="ctr"/>
            <a:r>
              <a:rPr lang="ru-RU" sz="1200" dirty="0"/>
              <a:t>для детей-сирот </a:t>
            </a:r>
            <a:r>
              <a:rPr lang="ru-RU" sz="1200" dirty="0" smtClean="0"/>
              <a:t>и </a:t>
            </a:r>
            <a:r>
              <a:rPr lang="ru-RU" sz="1200" dirty="0"/>
              <a:t>детей, оставшихся без попечения </a:t>
            </a:r>
            <a:r>
              <a:rPr lang="ru-RU" sz="1200" dirty="0" smtClean="0"/>
              <a:t>родителей</a:t>
            </a:r>
            <a:r>
              <a:rPr lang="ru-RU" sz="1200" kern="0" dirty="0" smtClean="0">
                <a:latin typeface="Calibri"/>
                <a:ea typeface="Calibri"/>
                <a:cs typeface="Times New Roman"/>
              </a:rPr>
              <a:t>:</a:t>
            </a:r>
            <a:endParaRPr lang="ru-RU" sz="1200" kern="0" dirty="0">
              <a:latin typeface="Calibri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>
                <a:latin typeface="Calibri"/>
                <a:ea typeface="Calibri"/>
                <a:cs typeface="Times New Roman"/>
              </a:rPr>
              <a:t>педагоги, психологи, </a:t>
            </a:r>
            <a:r>
              <a:rPr lang="ru-RU" sz="1200" kern="0" dirty="0" smtClean="0">
                <a:latin typeface="Calibri"/>
                <a:ea typeface="Calibri"/>
                <a:cs typeface="Times New Roman"/>
              </a:rPr>
              <a:t>социальные,  </a:t>
            </a:r>
            <a:r>
              <a:rPr lang="ru-RU" sz="1200" kern="0" dirty="0">
                <a:latin typeface="Calibri"/>
                <a:ea typeface="Calibri"/>
                <a:cs typeface="Times New Roman"/>
              </a:rPr>
              <a:t>медицинские </a:t>
            </a:r>
            <a:r>
              <a:rPr lang="ru-RU" sz="1200" kern="0" dirty="0" smtClean="0">
                <a:latin typeface="Calibri"/>
                <a:ea typeface="Calibri"/>
                <a:cs typeface="Times New Roman"/>
              </a:rPr>
              <a:t>и др. работники.</a:t>
            </a:r>
            <a:endParaRPr lang="ru-RU" sz="1200" kern="0" dirty="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sz="1200" dirty="0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768815" y="3775943"/>
            <a:ext cx="3217863" cy="1165225"/>
          </a:xfrm>
          <a:prstGeom prst="rect">
            <a:avLst/>
          </a:prstGeom>
          <a:solidFill>
            <a:srgbClr val="75CDD9"/>
          </a:solidFill>
          <a:ln w="9525"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kern="0" dirty="0">
              <a:latin typeface="Calibri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kern="0" dirty="0">
              <a:latin typeface="Calibri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kern="0" dirty="0">
              <a:latin typeface="Calibri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latin typeface="Calibri"/>
                <a:ea typeface="Calibri"/>
                <a:cs typeface="Times New Roman"/>
              </a:rPr>
              <a:t>МУНИЦИПАЛЬНЫЙ </a:t>
            </a:r>
            <a:endParaRPr lang="ru-RU" sz="1600" b="1" kern="0" dirty="0">
              <a:latin typeface="Calibri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latin typeface="Calibri"/>
                <a:ea typeface="Calibri"/>
                <a:cs typeface="Times New Roman"/>
              </a:rPr>
              <a:t>УРОВЕНЬ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>
                <a:latin typeface="Calibri"/>
                <a:ea typeface="Calibri"/>
                <a:cs typeface="Times New Roman"/>
              </a:rPr>
              <a:t>О</a:t>
            </a:r>
            <a:r>
              <a:rPr lang="ru-RU" sz="1200" kern="0" dirty="0" smtClean="0">
                <a:latin typeface="Calibri"/>
                <a:ea typeface="Calibri"/>
                <a:cs typeface="Times New Roman"/>
              </a:rPr>
              <a:t>рганы </a:t>
            </a:r>
            <a:r>
              <a:rPr lang="ru-RU" sz="1200" kern="0" dirty="0">
                <a:latin typeface="Calibri"/>
                <a:ea typeface="Calibri"/>
                <a:cs typeface="Times New Roman"/>
              </a:rPr>
              <a:t>управления  образованием,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kern="0" dirty="0" smtClean="0">
                <a:latin typeface="Calibri"/>
                <a:ea typeface="Calibri"/>
                <a:cs typeface="Times New Roman"/>
              </a:rPr>
              <a:t>ППМС-центры</a:t>
            </a:r>
            <a:r>
              <a:rPr lang="ru-RU" sz="1400" kern="0" dirty="0">
                <a:latin typeface="Calibri"/>
                <a:ea typeface="Calibri"/>
                <a:cs typeface="Times New Roman"/>
              </a:rPr>
              <a:t>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kern="0" dirty="0">
              <a:solidFill>
                <a:sysClr val="window" lastClr="FFFFFF"/>
              </a:solidFill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1189615" y="2060848"/>
            <a:ext cx="2302266" cy="1728192"/>
          </a:xfrm>
          <a:prstGeom prst="rect">
            <a:avLst/>
          </a:prstGeom>
          <a:solidFill>
            <a:srgbClr val="9FDDE5"/>
          </a:solidFill>
          <a:ln w="9525"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pPr algn="ctr" fontAlgn="auto">
              <a:lnSpc>
                <a:spcPts val="1300"/>
              </a:lnSpc>
              <a:spcBef>
                <a:spcPts val="200"/>
              </a:spcBef>
              <a:spcAft>
                <a:spcPts val="0"/>
              </a:spcAft>
              <a:defRPr/>
            </a:pPr>
            <a:endParaRPr lang="ru-RU" sz="1600" b="1" kern="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ctr" fontAlgn="auto">
              <a:lnSpc>
                <a:spcPts val="1300"/>
              </a:lnSpc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РЕГИОНАЛЬНЫЙ</a:t>
            </a:r>
            <a:endParaRPr lang="ru-RU" sz="1600" b="1" kern="0" dirty="0">
              <a:solidFill>
                <a:sysClr val="window" lastClr="FFFFFF"/>
              </a:solidFill>
              <a:latin typeface="Calibri"/>
              <a:ea typeface="Calibri"/>
              <a:cs typeface="Times New Roman"/>
            </a:endParaRPr>
          </a:p>
          <a:p>
            <a:pPr algn="ctr" fontAlgn="auto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УРОВЕНЬ</a:t>
            </a:r>
            <a:endParaRPr lang="ru-RU" sz="1600" b="1" kern="0" dirty="0">
              <a:solidFill>
                <a:sysClr val="window" lastClr="FFFFFF"/>
              </a:solidFill>
              <a:latin typeface="Calibri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kern="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Департамент образования </a:t>
            </a:r>
            <a:r>
              <a:rPr lang="ru-RU" sz="1000" kern="0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ЯО </a:t>
            </a:r>
            <a:endParaRPr lang="ru-RU" sz="1000" kern="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kern="0" dirty="0" smtClean="0">
                <a:latin typeface="Calibri"/>
                <a:ea typeface="Calibri"/>
                <a:cs typeface="Times New Roman"/>
              </a:rPr>
              <a:t>ГУ ЯО Центр "Ресурс" </a:t>
            </a:r>
            <a:endParaRPr lang="ru-RU" sz="1000" kern="0" dirty="0">
              <a:latin typeface="Calibri"/>
              <a:ea typeface="Calibri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kern="0" dirty="0" smtClean="0">
                <a:latin typeface="Calibri"/>
                <a:ea typeface="Calibri"/>
                <a:cs typeface="Times New Roman"/>
              </a:rPr>
              <a:t>ГАОУ ДПО ЯО ИРО </a:t>
            </a:r>
            <a:endParaRPr lang="ru-RU" sz="1000" kern="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ts val="1100"/>
              </a:lnSpc>
              <a:defRPr/>
            </a:pPr>
            <a:r>
              <a:rPr lang="ru-RU" sz="1000" kern="0" dirty="0" smtClean="0">
                <a:latin typeface="Calibri"/>
                <a:ea typeface="Calibri"/>
                <a:cs typeface="Times New Roman"/>
              </a:rPr>
              <a:t>ГУО ЯО Центр </a:t>
            </a:r>
            <a:r>
              <a:rPr lang="ru-RU" sz="1000" kern="0" dirty="0">
                <a:latin typeface="Calibri"/>
                <a:ea typeface="Calibri"/>
                <a:cs typeface="Times New Roman"/>
              </a:rPr>
              <a:t>помощи </a:t>
            </a:r>
            <a:r>
              <a:rPr lang="ru-RU" sz="1000" kern="0" dirty="0" smtClean="0">
                <a:latin typeface="Calibri"/>
                <a:ea typeface="Calibri"/>
                <a:cs typeface="Times New Roman"/>
              </a:rPr>
              <a:t>детям</a:t>
            </a:r>
            <a:r>
              <a:rPr lang="ru-RU" sz="1000" kern="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000" kern="0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sz="1000" b="1" dirty="0"/>
              <a:t> </a:t>
            </a:r>
            <a:r>
              <a:rPr lang="ru-RU" sz="1000" dirty="0"/>
              <a:t>ГКУ ЯО Агентство по </a:t>
            </a:r>
            <a:r>
              <a:rPr lang="ru-RU" sz="1000" dirty="0" smtClean="0"/>
              <a:t>обеспечению</a:t>
            </a:r>
          </a:p>
          <a:p>
            <a:pPr algn="ctr">
              <a:lnSpc>
                <a:spcPts val="1100"/>
              </a:lnSpc>
              <a:defRPr/>
            </a:pPr>
            <a:r>
              <a:rPr lang="ru-RU" sz="1000" dirty="0" smtClean="0"/>
              <a:t> </a:t>
            </a:r>
            <a:r>
              <a:rPr lang="ru-RU" sz="1000" dirty="0"/>
              <a:t>функционирования </a:t>
            </a:r>
            <a:r>
              <a:rPr lang="ru-RU" sz="1000" dirty="0" smtClean="0"/>
              <a:t>системы</a:t>
            </a:r>
          </a:p>
          <a:p>
            <a:pPr algn="ctr">
              <a:lnSpc>
                <a:spcPts val="1100"/>
              </a:lnSpc>
              <a:defRPr/>
            </a:pPr>
            <a:r>
              <a:rPr lang="ru-RU" sz="1000" dirty="0" smtClean="0"/>
              <a:t> </a:t>
            </a:r>
            <a:r>
              <a:rPr lang="ru-RU" sz="1000" dirty="0"/>
              <a:t>образования Ярославской области</a:t>
            </a:r>
          </a:p>
          <a:p>
            <a:pPr algn="ctr" fontAlgn="auto">
              <a:lnSpc>
                <a:spcPts val="11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rgbClr val="FF0000"/>
              </a:solidFill>
            </a:endParaRPr>
          </a:p>
        </p:txBody>
      </p:sp>
      <p:sp>
        <p:nvSpPr>
          <p:cNvPr id="16" name="Поле 7"/>
          <p:cNvSpPr txBox="1"/>
          <p:nvPr/>
        </p:nvSpPr>
        <p:spPr bwMode="auto">
          <a:xfrm>
            <a:off x="4141046" y="3903539"/>
            <a:ext cx="4548188" cy="896937"/>
          </a:xfrm>
          <a:prstGeom prst="rect">
            <a:avLst/>
          </a:prstGeom>
          <a:noFill/>
          <a:ln w="6350">
            <a:solidFill>
              <a:srgbClr val="37B8C8"/>
            </a:solidFill>
            <a:prstDash val="sysDash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Координация работы на территории муниципальных районов, оказание специализированной помощи детям (при наличии соответствующих структур и организаций </a:t>
            </a:r>
            <a:r>
              <a:rPr lang="en-US" sz="1400" kern="0" dirty="0" smtClea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n-US" sz="1400" kern="0" dirty="0" smtClea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</a:br>
            <a:r>
              <a:rPr lang="ru-RU" sz="1400" kern="0" dirty="0" smtClea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в </a:t>
            </a:r>
            <a:r>
              <a:rPr lang="ru-RU" sz="14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МР) </a:t>
            </a:r>
          </a:p>
        </p:txBody>
      </p:sp>
      <p:sp>
        <p:nvSpPr>
          <p:cNvPr id="17" name="Поле 8"/>
          <p:cNvSpPr txBox="1"/>
          <p:nvPr/>
        </p:nvSpPr>
        <p:spPr bwMode="auto">
          <a:xfrm>
            <a:off x="3747268" y="2300139"/>
            <a:ext cx="4929188" cy="914400"/>
          </a:xfrm>
          <a:prstGeom prst="rect">
            <a:avLst/>
          </a:prstGeom>
          <a:noFill/>
          <a:ln w="6350">
            <a:solidFill>
              <a:srgbClr val="37B8C8"/>
            </a:solidFill>
            <a:prstDash val="sysDash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0" dirty="0">
                <a:latin typeface="Calibri"/>
                <a:ea typeface="Calibri"/>
                <a:cs typeface="Times New Roman"/>
              </a:rPr>
              <a:t>Разработка стратегии, ключевых целей и задач, нормативно-правового </a:t>
            </a:r>
            <a:r>
              <a:rPr lang="ru-RU" sz="1400" kern="0" dirty="0" smtClean="0">
                <a:latin typeface="Calibri"/>
                <a:ea typeface="Calibri"/>
                <a:cs typeface="Times New Roman"/>
              </a:rPr>
              <a:t>обеспечения, </a:t>
            </a:r>
            <a:r>
              <a:rPr lang="ru-RU" sz="1400" kern="0" dirty="0">
                <a:latin typeface="Calibri"/>
                <a:ea typeface="Calibri"/>
                <a:cs typeface="Times New Roman"/>
              </a:rPr>
              <a:t>формирование баз информационно-методических материалов, повышение </a:t>
            </a:r>
            <a:r>
              <a:rPr lang="ru-RU" sz="14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квалификации специалистов, оказание </a:t>
            </a:r>
            <a:r>
              <a:rPr lang="ru-RU" sz="1400" kern="0" dirty="0" smtClean="0">
                <a:latin typeface="Calibri"/>
                <a:ea typeface="Calibri"/>
                <a:cs typeface="Times New Roman"/>
              </a:rPr>
              <a:t>специализированной</a:t>
            </a:r>
            <a:r>
              <a:rPr lang="ru-RU" sz="1400" kern="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400" kern="0" dirty="0" smtClea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4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помощи детям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1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 </a:t>
            </a:r>
          </a:p>
        </p:txBody>
      </p:sp>
      <p:sp>
        <p:nvSpPr>
          <p:cNvPr id="18" name="Поле 9"/>
          <p:cNvSpPr txBox="1"/>
          <p:nvPr/>
        </p:nvSpPr>
        <p:spPr bwMode="auto">
          <a:xfrm>
            <a:off x="4895164" y="5207296"/>
            <a:ext cx="3791635" cy="630810"/>
          </a:xfrm>
          <a:prstGeom prst="rect">
            <a:avLst/>
          </a:prstGeom>
          <a:noFill/>
          <a:ln w="6350">
            <a:solidFill>
              <a:srgbClr val="37B8C8"/>
            </a:solidFill>
            <a:prstDash val="sysDash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Основная практическая профориентационная работа </a:t>
            </a:r>
            <a:r>
              <a:rPr lang="ru-RU" sz="1400" kern="0" dirty="0" smtClea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с </a:t>
            </a:r>
            <a:r>
              <a:rPr lang="ru-RU" sz="14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воспитанниками</a:t>
            </a:r>
            <a:r>
              <a:rPr lang="ru-RU" sz="10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.  </a:t>
            </a:r>
            <a:endParaRPr lang="ru-RU" sz="1100" kern="0" dirty="0">
              <a:solidFill>
                <a:sysClr val="windowText" lastClr="000000"/>
              </a:solidFill>
              <a:latin typeface="Calibri"/>
              <a:ea typeface="Calibri"/>
              <a:cs typeface="Times New Roman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1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 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0" name="Прямоугольный треугольник 19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2986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188640"/>
            <a:ext cx="2016224" cy="415498"/>
          </a:xfrm>
          <a:prstGeom prst="rect">
            <a:avLst/>
          </a:prstGeom>
          <a:solidFill>
            <a:schemeClr val="bg1"/>
          </a:solidFill>
        </p:spPr>
        <p:txBody>
          <a:bodyPr wrap="square" lIns="36000" rIns="36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dirty="0">
                <a:solidFill>
                  <a:srgbClr val="0D5D8B"/>
                </a:solidFill>
                <a:latin typeface="Days" pitchFamily="2" charset="0"/>
              </a:rPr>
              <a:t>ВВЕДЕНИЕ</a:t>
            </a:r>
            <a:endParaRPr lang="ru-RU" sz="14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95536" y="604138"/>
            <a:ext cx="2160240" cy="0"/>
          </a:xfrm>
          <a:prstGeom prst="line">
            <a:avLst/>
          </a:prstGeom>
          <a:ln w="28575">
            <a:solidFill>
              <a:srgbClr val="F18D3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37B8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ый треугольник 24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37B8C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043608" y="233030"/>
            <a:ext cx="2016224" cy="5078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37B8C8"/>
                </a:solidFill>
                <a:latin typeface="Days" pitchFamily="2" charset="0"/>
              </a:rPr>
              <a:t>ВВЕДЕНИЕ</a:t>
            </a:r>
            <a:endParaRPr lang="ru-RU" b="1" dirty="0">
              <a:solidFill>
                <a:srgbClr val="37B8C8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379779"/>
            <a:ext cx="84066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1100" dirty="0"/>
              <a:t/>
            </a:r>
            <a:br>
              <a:rPr lang="ru-RU" sz="1100" dirty="0"/>
            </a:b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817960367"/>
      </p:ext>
    </p:extLst>
  </p:cSld>
  <p:clrMapOvr>
    <a:masterClrMapping/>
  </p:clrMapOvr>
  <p:transition advTm="32984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2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 ПРИЛОЖЕНИЕ 1.  ИНДИВИДУАЛЬНЫЕ КОНСУЛЬТАЦИИ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741316"/>
              </p:ext>
            </p:extLst>
          </p:nvPr>
        </p:nvGraphicFramePr>
        <p:xfrm>
          <a:off x="1259632" y="1844824"/>
          <a:ext cx="6840759" cy="3490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85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23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298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Содержание консультации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консультаций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364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профориентационной диагностики  для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выявление профессиональных предпочтений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84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8,9 классы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287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образовательных организациях 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России и Ярославской области поступления в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них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 – 11 класс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488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о рынке труда,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рабочих профессиях, о новых профессиях, профессиях, </a:t>
                      </a:r>
                      <a:b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не требующих специальной подготовки 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60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– 10 классы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50825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Построение профессионального плана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74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 – 11 классы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3789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По нормативно-правовым вопросам, трудовому кодексу и т.д.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 классы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37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Здоровье и моя профессиональная карьера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 – 9 классы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3789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диагностики  для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определения профессиональных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возможностей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– 11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95626032"/>
                  </a:ext>
                </a:extLst>
              </a:tr>
              <a:tr h="233789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Консультаци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и в рамках реализации программы "Вектор развития" БФ "Дети наши"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757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Общее количество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399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– 11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0360632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40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05832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ый треугольник 12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793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477" y="349234"/>
            <a:ext cx="7649723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6" y="848273"/>
            <a:ext cx="7059071" cy="246221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2. КОЛИЧЕСТВО ИНДИВИДУАЛЬНЫХ КОНСУЛЬТАЦИИ ПО ОРГАНИЗАЦИЯМ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409121"/>
              </p:ext>
            </p:extLst>
          </p:nvPr>
        </p:nvGraphicFramePr>
        <p:xfrm>
          <a:off x="395536" y="1412776"/>
          <a:ext cx="8496944" cy="484196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320753742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332604860"/>
                    </a:ext>
                  </a:extLst>
                </a:gridCol>
                <a:gridCol w="694590"/>
                <a:gridCol w="601554"/>
              </a:tblGrid>
              <a:tr h="485585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Наименование ОДС</a:t>
                      </a:r>
                    </a:p>
                    <a:p>
                      <a:endParaRPr lang="ru-RU" sz="1100" dirty="0" smtClean="0"/>
                    </a:p>
                    <a:p>
                      <a:endParaRPr lang="ru-RU" sz="1100" dirty="0" smtClean="0"/>
                    </a:p>
                    <a:p>
                      <a:pPr algn="r"/>
                      <a:r>
                        <a:rPr lang="ru-RU" sz="1100" dirty="0" smtClean="0"/>
                        <a:t>Тип</a:t>
                      </a:r>
                      <a:r>
                        <a:rPr lang="ru-RU" sz="1100" baseline="0" dirty="0" smtClean="0"/>
                        <a:t> консультации</a:t>
                      </a:r>
                      <a:endParaRPr lang="ru-RU" sz="1100" dirty="0"/>
                    </a:p>
                  </a:txBody>
                  <a:tcPr marL="68580" marR="68580" marT="0" marB="0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effectLst/>
                        </a:rPr>
                        <a:t>Информация о рынке труда, рабочих профессиях, о новых профессиях, профессиях, </a:t>
                      </a:r>
                      <a:br>
                        <a:rPr lang="ru-RU" sz="800" dirty="0" smtClean="0">
                          <a:effectLst/>
                        </a:rPr>
                      </a:br>
                      <a:r>
                        <a:rPr lang="ru-RU" sz="800" dirty="0" smtClean="0">
                          <a:effectLst/>
                        </a:rPr>
                        <a:t>не требующих специальной подготовки </a:t>
                      </a:r>
                    </a:p>
                  </a:txBody>
                  <a:tcPr marL="0" marR="0" marT="0" marB="0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effectLst/>
                        </a:rPr>
                        <a:t>Об </a:t>
                      </a:r>
                      <a:r>
                        <a:rPr lang="ru-RU" sz="800" dirty="0" err="1" smtClean="0">
                          <a:effectLst/>
                        </a:rPr>
                        <a:t>образова</a:t>
                      </a:r>
                      <a:r>
                        <a:rPr lang="ru-RU" sz="800" dirty="0" smtClean="0">
                          <a:effectLst/>
                        </a:rPr>
                        <a:t>-тельных организациях  России и Ярославской области поступления в них</a:t>
                      </a:r>
                    </a:p>
                  </a:txBody>
                  <a:tcPr marL="0" marR="0" marT="0" marB="0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effectLst/>
                        </a:rPr>
                        <a:t>Построение </a:t>
                      </a:r>
                      <a:r>
                        <a:rPr lang="ru-RU" sz="800" dirty="0" err="1" smtClean="0">
                          <a:effectLst/>
                        </a:rPr>
                        <a:t>профес-сионального</a:t>
                      </a:r>
                      <a:r>
                        <a:rPr lang="ru-RU" sz="800" dirty="0" smtClean="0">
                          <a:effectLst/>
                        </a:rPr>
                        <a:t> плана</a:t>
                      </a:r>
                    </a:p>
                  </a:txBody>
                  <a:tcPr marL="0" marR="0" marT="0" marB="0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effectLst/>
                        </a:rPr>
                        <a:t>По норма-</a:t>
                      </a:r>
                      <a:r>
                        <a:rPr lang="ru-RU" sz="800" dirty="0" err="1" smtClean="0">
                          <a:effectLst/>
                        </a:rPr>
                        <a:t>тивно</a:t>
                      </a:r>
                      <a:r>
                        <a:rPr lang="ru-RU" sz="800" dirty="0" smtClean="0">
                          <a:effectLst/>
                        </a:rPr>
                        <a:t>-правовым вопросам, трудовому кодексу и т.д.</a:t>
                      </a:r>
                    </a:p>
                  </a:txBody>
                  <a:tcPr marL="0" marR="0" marT="0" marB="0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effectLst/>
                        </a:rPr>
                        <a:t>Проведение </a:t>
                      </a:r>
                      <a:r>
                        <a:rPr lang="ru-RU" sz="800" dirty="0" err="1" smtClean="0">
                          <a:effectLst/>
                        </a:rPr>
                        <a:t>профориен-тационной</a:t>
                      </a:r>
                      <a:r>
                        <a:rPr lang="ru-RU" sz="800" dirty="0" smtClean="0">
                          <a:effectLst/>
                        </a:rPr>
                        <a:t> диагностики  для выявления </a:t>
                      </a:r>
                      <a:r>
                        <a:rPr lang="ru-RU" sz="800" dirty="0" err="1" smtClean="0">
                          <a:effectLst/>
                        </a:rPr>
                        <a:t>профес-сиональных</a:t>
                      </a:r>
                      <a:r>
                        <a:rPr lang="ru-RU" sz="800" dirty="0" smtClean="0">
                          <a:effectLst/>
                        </a:rPr>
                        <a:t> предпочтений</a:t>
                      </a:r>
                    </a:p>
                  </a:txBody>
                  <a:tcPr marL="0" marR="0" marT="0" marB="0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effectLst/>
                        </a:rPr>
                        <a:t>Проведение диагностики  для определения </a:t>
                      </a:r>
                      <a:r>
                        <a:rPr lang="ru-RU" sz="800" dirty="0" err="1" smtClean="0">
                          <a:effectLst/>
                        </a:rPr>
                        <a:t>профес-сиональных</a:t>
                      </a:r>
                      <a:r>
                        <a:rPr lang="ru-RU" sz="800" dirty="0" smtClean="0">
                          <a:effectLst/>
                        </a:rPr>
                        <a:t> возможностей</a:t>
                      </a:r>
                    </a:p>
                    <a:p>
                      <a:pPr algn="ctr"/>
                      <a:endParaRPr lang="ru-RU" sz="800" dirty="0" smtClean="0">
                        <a:effectLst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effectLst/>
                        </a:rPr>
                        <a:t>Здоровье и моя профессиональная карьера</a:t>
                      </a:r>
                    </a:p>
                    <a:p>
                      <a:pPr algn="ctr"/>
                      <a:endParaRPr lang="ru-RU" sz="800" dirty="0" smtClean="0"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effectLst/>
                        </a:rPr>
                        <a:t>Консультации в рамках реализации программы "Вектор развития" БФ "Дети наши"</a:t>
                      </a:r>
                    </a:p>
                    <a:p>
                      <a:pPr algn="ctr"/>
                      <a:endParaRPr lang="ru-RU" sz="800" dirty="0" smtClean="0">
                        <a:effectLst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6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8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34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23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18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36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1506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 marL="36000" marR="36000" marT="36000" marB="36000"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rgbClr val="558E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41</a:t>
            </a:fld>
            <a:endParaRPr lang="ru-RU" sz="12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395536" y="1412698"/>
            <a:ext cx="2357788" cy="96468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84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2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3.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ГРУППОВЫЕ КОНСУЛЬТАЦИИ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035060"/>
              </p:ext>
            </p:extLst>
          </p:nvPr>
        </p:nvGraphicFramePr>
        <p:xfrm>
          <a:off x="1115616" y="1628800"/>
          <a:ext cx="7265335" cy="46085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5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99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7009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Содержание консультации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Количество консультаций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829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о рынке труда,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рабочих профессиях, о новых профессиях, профессиях, не требующих специальной подготовки 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– 9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6672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 образовательных организациях 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России и Ярославской области, поступления в них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 – 11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27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По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нормативно-правовым вопросам, трудовому кодексу и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т.д.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8,9 классы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7890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Здоровье и моя профессиональная карьера</a:t>
                      </a:r>
                      <a:endParaRPr lang="ru-RU" sz="1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7 – 9 классы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Проведение диагностики  для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определения профессиональных возможностей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 – 9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Особенности профессиональной коммуникации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– 9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Обзор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профориентационных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интернет-ресурсов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– 9 классов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Особенности построения профессионального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плана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 – 11 классы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Общее количество</a:t>
                      </a: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108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53284149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42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78201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793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649723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83550" y="743542"/>
            <a:ext cx="5444426" cy="400110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4. КОЛИЧЕСТВО ГРУППОВЫХ КОНСУЛЬТАЦИЙ ПО ОРГАНИЗАЦИЯМ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009267"/>
              </p:ext>
            </p:extLst>
          </p:nvPr>
        </p:nvGraphicFramePr>
        <p:xfrm>
          <a:off x="179512" y="1155537"/>
          <a:ext cx="8568951" cy="5381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867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58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98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838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98710">
                  <a:extLst>
                    <a:ext uri="{9D8B030D-6E8A-4147-A177-3AD203B41FA5}">
                      <a16:colId xmlns:a16="http://schemas.microsoft.com/office/drawing/2014/main" xmlns="" val="3207537427"/>
                    </a:ext>
                  </a:extLst>
                </a:gridCol>
                <a:gridCol w="748387">
                  <a:extLst>
                    <a:ext uri="{9D8B030D-6E8A-4147-A177-3AD203B41FA5}">
                      <a16:colId xmlns:a16="http://schemas.microsoft.com/office/drawing/2014/main" xmlns="" val="332604860"/>
                    </a:ext>
                  </a:extLst>
                </a:gridCol>
                <a:gridCol w="764672"/>
                <a:gridCol w="648072"/>
                <a:gridCol w="720079"/>
              </a:tblGrid>
              <a:tr h="1224136">
                <a:tc>
                  <a:txBody>
                    <a:bodyPr/>
                    <a:lstStyle/>
                    <a:p>
                      <a:endParaRPr lang="ru-RU" sz="1100" dirty="0" smtClean="0"/>
                    </a:p>
                    <a:p>
                      <a:r>
                        <a:rPr lang="ru-RU" sz="1100" dirty="0" smtClean="0"/>
                        <a:t>Наименование ОДС</a:t>
                      </a:r>
                      <a:endParaRPr lang="ru-RU" sz="1100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Информация о рынке труда, рабочих профессиях, о новых профессиях, профессиях, </a:t>
                      </a:r>
                      <a:br>
                        <a:rPr lang="ru-RU" sz="800" dirty="0" smtClean="0">
                          <a:effectLst/>
                        </a:rPr>
                      </a:br>
                      <a:r>
                        <a:rPr lang="ru-RU" sz="800" dirty="0" smtClean="0">
                          <a:effectLst/>
                        </a:rPr>
                        <a:t>не требующих специальной подготовки 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Об образовательных организациях  России и Ярославской области поступления в них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По нормативно-правовым вопросам, трудовому кодексу и т.д.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Здоровье и моя профессиональная карьера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Проведение диагностики  для определения профессиональных возможностей</a:t>
                      </a:r>
                    </a:p>
                    <a:p>
                      <a:endParaRPr lang="ru-RU" sz="800" dirty="0" smtClean="0">
                        <a:effectLst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Особенности профессиональной коммуникации</a:t>
                      </a:r>
                    </a:p>
                    <a:p>
                      <a:endParaRPr lang="ru-RU" sz="800" dirty="0" smtClean="0">
                        <a:effectLst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Обзор </a:t>
                      </a:r>
                      <a:r>
                        <a:rPr lang="ru-RU" sz="800" dirty="0" err="1" smtClean="0">
                          <a:effectLst/>
                        </a:rPr>
                        <a:t>профориентационных</a:t>
                      </a:r>
                      <a:r>
                        <a:rPr lang="ru-RU" sz="800" dirty="0" smtClean="0">
                          <a:effectLst/>
                        </a:rPr>
                        <a:t> </a:t>
                      </a:r>
                      <a:r>
                        <a:rPr lang="ru-RU" sz="800" dirty="0" err="1" smtClean="0">
                          <a:effectLst/>
                        </a:rPr>
                        <a:t>интернет-ресурсов</a:t>
                      </a:r>
                      <a:r>
                        <a:rPr lang="ru-RU" sz="800" dirty="0" smtClean="0">
                          <a:effectLst/>
                        </a:rPr>
                        <a:t> </a:t>
                      </a:r>
                    </a:p>
                    <a:p>
                      <a:endParaRPr lang="ru-RU" sz="800" dirty="0" smtClean="0">
                        <a:effectLst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effectLst/>
                        </a:rPr>
                        <a:t>Особенности построения профессионального плана</a:t>
                      </a:r>
                    </a:p>
                    <a:p>
                      <a:endParaRPr lang="ru-RU" sz="800" dirty="0" smtClean="0">
                        <a:effectLst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1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79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47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5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9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133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24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22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270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9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9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9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1168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449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9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8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1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 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5.  ПРОФОРИЕНТАЦИОННЫЕ ИГРЫ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187744"/>
              </p:ext>
            </p:extLst>
          </p:nvPr>
        </p:nvGraphicFramePr>
        <p:xfrm>
          <a:off x="683569" y="1143661"/>
          <a:ext cx="8244408" cy="5074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191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91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674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394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Название игры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воспитанников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</a:t>
                      </a: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игр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Класс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Квест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-игра "Дорога в страну профессий"</a:t>
                      </a:r>
                    </a:p>
                  </a:txBody>
                  <a:tcPr marL="38039" marR="38039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 – 9 классы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287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Игра "Папа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знает"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 – 9 классы</a:t>
                      </a: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096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Игра "Промышленность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Версия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7*8"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 – 9 классы</a:t>
                      </a: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22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Игра "Топ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регион"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93663" indent="-93663"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Игра "Фермер"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4136">
                <a:tc>
                  <a:txBody>
                    <a:bodyPr/>
                    <a:lstStyle/>
                    <a:p>
                      <a:pPr marL="0" indent="0" algn="l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Цикл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профориентационных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itchFamily="18" charset="0"/>
                        </a:rPr>
                        <a:t> игр по программе "Поколение выбор" БФ "Дети наши"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9562603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</a:t>
                      </a:r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Квест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игра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"Мир профессий"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 – 11 классы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0360632"/>
                  </a:ext>
                </a:extLst>
              </a:tr>
              <a:tr h="213618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Игра "Профессии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жизни"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10, 11 классы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361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Игра "Мой город"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6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– 9 классы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24971">
                <a:tc>
                  <a:txBody>
                    <a:bodyPr/>
                    <a:lstStyle/>
                    <a:p>
                      <a:pPr algn="l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 "Все работы хороши- выбирай на вкус"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 – 11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501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"Мозговой штурм"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9 классы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"Человек-человек"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9 классы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047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"Говорящие фамилии"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9 классы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00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"Ферма"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9 класс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81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Игра "В объективе экономика региона"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15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8, 9 классы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45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Игра "Экономическое лото"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"Мир профессий"</a:t>
                      </a:r>
                      <a:endParaRPr lang="ru-RU" sz="1100" b="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7 – 9 классы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Игра  "Переселение"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6 – 9 классы</a:t>
                      </a:r>
                      <a:endParaRPr lang="ru-RU" sz="1200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6533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Игра "Новый дом"</a:t>
                      </a:r>
                      <a:endParaRPr lang="ru-RU" sz="1100" b="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6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679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Игра "Как их понять"</a:t>
                      </a:r>
                      <a:endParaRPr lang="ru-RU" sz="1100" b="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6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6633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Игра "Волшебная долина"</a:t>
                      </a:r>
                      <a:endParaRPr lang="ru-RU" sz="1100" b="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6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Игра "Кандидаты"</a:t>
                      </a:r>
                      <a:endParaRPr lang="ru-RU" sz="1100" b="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6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44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11382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1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 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5.  ПРОФОРИЕНТАЦИОННЫЕ ИГРЫ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752107"/>
              </p:ext>
            </p:extLst>
          </p:nvPr>
        </p:nvGraphicFramePr>
        <p:xfrm>
          <a:off x="611561" y="1123128"/>
          <a:ext cx="8317356" cy="5256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24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0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369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472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Название игры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воспитанников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</a:t>
                      </a: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игр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Класс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"Дивергент"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 – 9 классы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287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"Строители севера"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 – 9 классы</a:t>
                      </a: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930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Агенство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митсериум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 – 9 классы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096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"Переселение"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 – 9 классы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096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"Волшебная долина"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 – 9 классы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Профориентационный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квест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32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4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 – 9 классы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"Путешествие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 мир современных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профессий"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6 – 9 классы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7413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"Своя игра"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16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6 – 9 классы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9562603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Угадай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профессию"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 6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00360632"/>
                  </a:ext>
                </a:extLst>
              </a:tr>
              <a:tr h="21361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"Самая- самая"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 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361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"В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день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рождения"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5, 6, 7,</a:t>
                      </a:r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2497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"Город мастеров"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 6, 7, 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501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"Кадровый вопрос"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класс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"Взгляд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стороны"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9 класс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2047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"Необитаемый остров"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6,7,9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57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"Актуальные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профессии современного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мира"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6,7,9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773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"Мифы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профессиях"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6,7,9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"Получение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знаний о состоянии рынка труда г.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Ростова"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6,7,9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"Учебные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заведения Ярославской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области"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6,7,9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57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"Типы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профессий, как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подобрают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профессию"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6,7,9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773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"Рынок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труда, особенности рынка труда Ярославской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области"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6,7,9 классы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Игра "Экипаж"</a:t>
                      </a:r>
                      <a:endParaRPr lang="ru-RU" sz="1100" b="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6 – 9 классы</a:t>
                      </a:r>
                      <a:endParaRPr lang="ru-RU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hangingPunc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u="non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Игра "Алхимики"</a:t>
                      </a:r>
                      <a:endParaRPr lang="ru-RU" sz="1100" b="0" u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6 – 9 классы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45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93327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2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6.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ПРОФЕССИОНАЛЬНЫЕ  ПРОБЫ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191780"/>
              </p:ext>
            </p:extLst>
          </p:nvPr>
        </p:nvGraphicFramePr>
        <p:xfrm>
          <a:off x="827584" y="1700808"/>
          <a:ext cx="3528392" cy="3545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17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Профессия 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проб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человек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0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Повар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94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0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Парикмахер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0232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Гончар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0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Инженер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1862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Художник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Токарь, оператор станков с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ЧПУ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27741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Сварщик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5137870"/>
                  </a:ext>
                </a:extLst>
              </a:tr>
              <a:tr h="296217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Юрист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0601385"/>
                  </a:ext>
                </a:extLst>
              </a:tr>
              <a:tr h="351855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Столяр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63670106"/>
                  </a:ext>
                </a:extLst>
              </a:tr>
              <a:tr h="15356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Маляр</a:t>
                      </a:r>
                    </a:p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84D3DFA2-7AAA-4418-A825-21E387791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158466"/>
              </p:ext>
            </p:extLst>
          </p:nvPr>
        </p:nvGraphicFramePr>
        <p:xfrm>
          <a:off x="4716016" y="1700808"/>
          <a:ext cx="3510644" cy="3528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023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30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Профессия 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проб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человек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07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Визажист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33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3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Кинолог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3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Воспитатель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03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Мастер по маникюру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2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Менеджер-консультант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53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Артист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039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Хореограф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10210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Фотограф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3894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Пожарный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15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5137870"/>
                  </a:ext>
                </a:extLst>
              </a:tr>
              <a:tr h="281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Мастер ЖКХ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46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18667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793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64594"/>
            <a:ext cx="7649723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31840" y="836712"/>
            <a:ext cx="5751312" cy="246221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7.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ПРОФЕССИОНАЛЬНЫЕ 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ПРОБЫ ПО ОРГАНИЗАЦИЯМ 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706341"/>
              </p:ext>
            </p:extLst>
          </p:nvPr>
        </p:nvGraphicFramePr>
        <p:xfrm>
          <a:off x="216026" y="1124744"/>
          <a:ext cx="8717486" cy="51251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37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032"/>
                <a:gridCol w="288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8032"/>
                <a:gridCol w="28803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60040"/>
                <a:gridCol w="28803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88032"/>
                <a:gridCol w="288032"/>
                <a:gridCol w="288032">
                  <a:extLst>
                    <a:ext uri="{9D8B030D-6E8A-4147-A177-3AD203B41FA5}">
                      <a16:colId xmlns:a16="http://schemas.microsoft.com/office/drawing/2014/main" xmlns="" val="332604860"/>
                    </a:ext>
                  </a:extLst>
                </a:gridCol>
                <a:gridCol w="288032"/>
                <a:gridCol w="360040"/>
                <a:gridCol w="401072">
                  <a:extLst>
                    <a:ext uri="{9D8B030D-6E8A-4147-A177-3AD203B41FA5}">
                      <a16:colId xmlns:a16="http://schemas.microsoft.com/office/drawing/2014/main" xmlns="" val="3208130931"/>
                    </a:ext>
                  </a:extLst>
                </a:gridCol>
                <a:gridCol w="288032"/>
                <a:gridCol w="324036">
                  <a:extLst>
                    <a:ext uri="{9D8B030D-6E8A-4147-A177-3AD203B41FA5}">
                      <a16:colId xmlns:a16="http://schemas.microsoft.com/office/drawing/2014/main" xmlns="" val="4024691542"/>
                    </a:ext>
                  </a:extLst>
                </a:gridCol>
                <a:gridCol w="324036"/>
                <a:gridCol w="360040">
                  <a:extLst>
                    <a:ext uri="{9D8B030D-6E8A-4147-A177-3AD203B41FA5}">
                      <a16:colId xmlns:a16="http://schemas.microsoft.com/office/drawing/2014/main" xmlns="" val="2715927168"/>
                    </a:ext>
                  </a:extLst>
                </a:gridCol>
                <a:gridCol w="360040"/>
                <a:gridCol w="288032">
                  <a:extLst>
                    <a:ext uri="{9D8B030D-6E8A-4147-A177-3AD203B41FA5}">
                      <a16:colId xmlns:a16="http://schemas.microsoft.com/office/drawing/2014/main" xmlns="" val="1232849518"/>
                    </a:ext>
                  </a:extLst>
                </a:gridCol>
                <a:gridCol w="288032"/>
              </a:tblGrid>
              <a:tr h="576064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+mn-lt"/>
                        </a:rPr>
                        <a:t>Наименование ОДС</a:t>
                      </a:r>
                    </a:p>
                    <a:p>
                      <a:pPr algn="r"/>
                      <a:endParaRPr lang="ru-RU" sz="1100" b="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100" b="0" dirty="0" smtClean="0">
                          <a:latin typeface="+mn-lt"/>
                        </a:rPr>
                        <a:t>Наименование </a:t>
                      </a:r>
                      <a:br>
                        <a:rPr lang="ru-RU" sz="1100" b="0" dirty="0" smtClean="0">
                          <a:latin typeface="+mn-lt"/>
                        </a:rPr>
                      </a:br>
                      <a:r>
                        <a:rPr lang="ru-RU" sz="1100" b="0" dirty="0" smtClean="0">
                          <a:latin typeface="+mn-lt"/>
                        </a:rPr>
                        <a:t>пробы</a:t>
                      </a:r>
                      <a:endParaRPr lang="ru-RU" sz="1100" b="0" dirty="0"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Повар</a:t>
                      </a:r>
                    </a:p>
                  </a:txBody>
                  <a:tcPr marL="36000" marR="36000" marT="0" marB="0" vert="vert27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Гончар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Мастер ЖКХ</a:t>
                      </a:r>
                      <a:endParaRPr lang="ru-RU" sz="8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Сварщик</a:t>
                      </a:r>
                    </a:p>
                    <a:p>
                      <a:pPr algn="ctr"/>
                      <a:endParaRPr lang="ru-RU" sz="800" b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Юрист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Парикмахер, стилист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0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Маляр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Художник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Фотограф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Столяр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Пожарный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Визажист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Токарь, оператор ЧПУ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Кинолог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Воспитатель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Мастер по маникюру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Менеджер-консультант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Артист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Инженер</a:t>
                      </a:r>
                    </a:p>
                  </a:txBody>
                  <a:tcPr marL="36000" marR="36000" marT="0" marB="0" vert="vert2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Хореограф</a:t>
                      </a:r>
                    </a:p>
                  </a:txBody>
                  <a:tcPr marL="36000" marR="36000" marT="0" marB="0" vert="vert27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6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9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9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88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12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1428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17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 flipV="1">
            <a:off x="216026" y="1122412"/>
            <a:ext cx="2483766" cy="65040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74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793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292586"/>
            <a:ext cx="7649723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48672" y="909932"/>
            <a:ext cx="5679304" cy="246221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7.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ПРОФЕССИОНАЛЬНЫЕ  ПРОБЫ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ПО ОРГАНИЗАЦИЯМ 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703886"/>
              </p:ext>
            </p:extLst>
          </p:nvPr>
        </p:nvGraphicFramePr>
        <p:xfrm>
          <a:off x="935088" y="1259344"/>
          <a:ext cx="7992888" cy="4570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xmlns="" val="368190031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3207537427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33260486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3208130931"/>
                    </a:ext>
                  </a:extLst>
                </a:gridCol>
              </a:tblGrid>
              <a:tr h="485585">
                <a:tc>
                  <a:txBody>
                    <a:bodyPr/>
                    <a:lstStyle/>
                    <a:p>
                      <a:pPr algn="l"/>
                      <a:r>
                        <a:rPr lang="ru-RU" sz="1100" b="0" dirty="0" smtClean="0">
                          <a:latin typeface="+mn-lt"/>
                        </a:rPr>
                        <a:t>Наименование ОДС</a:t>
                      </a:r>
                    </a:p>
                    <a:p>
                      <a:pPr algn="l"/>
                      <a:endParaRPr lang="ru-RU" sz="1100" b="0" dirty="0" smtClean="0">
                        <a:latin typeface="+mn-lt"/>
                      </a:endParaRPr>
                    </a:p>
                    <a:p>
                      <a:pPr algn="r"/>
                      <a:r>
                        <a:rPr lang="ru-RU" sz="1100" b="0" dirty="0" smtClean="0">
                          <a:latin typeface="+mn-lt"/>
                        </a:rPr>
                        <a:t>Наименование</a:t>
                      </a:r>
                      <a:r>
                        <a:rPr lang="ru-RU" sz="1100" b="0" baseline="0" dirty="0" smtClean="0">
                          <a:latin typeface="+mn-lt"/>
                        </a:rPr>
                        <a:t> пробы</a:t>
                      </a:r>
                      <a:endParaRPr lang="ru-RU" sz="1100" b="0" dirty="0" smtClean="0">
                        <a:latin typeface="+mn-lt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Наладчик станков и оборудования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Художник мультипликатор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Слесарь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Визажист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Зоолог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Сварщик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en-US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D </a:t>
                      </a: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моделирование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Финансист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Кондитер</a:t>
                      </a:r>
                    </a:p>
                  </a:txBody>
                  <a:tcPr marL="0" marR="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9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35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1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32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48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384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1464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16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7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15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11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257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21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4872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48</a:t>
            </a:fld>
            <a:endParaRPr lang="ru-RU" sz="12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843789" y="1262783"/>
            <a:ext cx="2506999" cy="4975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35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793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64594"/>
            <a:ext cx="7649723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31840" y="836712"/>
            <a:ext cx="5751312" cy="553998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ПРИЛОЖЕНИЕ 8.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ПЕРЕЧЕНЬ ПРОФЕССИЙ, СПЕЦИАЛЬНОСТЕЙ, НАПРАВЛЕНИЙ ПОДГОТОВКИ ВОСПИТАННИКОВ ПОСЛЕ ОКОНЧАНИЯ 9 КЛАССА</a:t>
            </a:r>
          </a:p>
          <a:p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81458" y="1146572"/>
            <a:ext cx="2477176" cy="53278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9347"/>
              </p:ext>
            </p:extLst>
          </p:nvPr>
        </p:nvGraphicFramePr>
        <p:xfrm>
          <a:off x="323528" y="1523209"/>
          <a:ext cx="4123980" cy="2736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22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Программы подготовки квалифицированных рабочих и служащих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человек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24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Оператор информационных систем и ресурсов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70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Парикмахер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36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Слесарь по ремонту строительных машин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07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Повар-кондитер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2133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Электромонтер по ремонту и обслуживанию электрооборудования 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4235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 сельскохозяйственного производства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3182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Наладчик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аппаратных и программных средств инфокоммуникационных систем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3667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Сварщик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366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 отделочных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строительных и декоративных работ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86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 по ремонту и обслуживанию инженерных систем жилищно-коммунального хозяйства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975895"/>
              </p:ext>
            </p:extLst>
          </p:nvPr>
        </p:nvGraphicFramePr>
        <p:xfrm>
          <a:off x="4638785" y="1530818"/>
          <a:ext cx="4123980" cy="22400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17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Программы подготовки специалистов среднего звена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человек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7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Товароведение и экспертиза качества потребительских товаров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01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Дошкольное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образование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3175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 парикмахерского искусства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3175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Педагогика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дополнительного образования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164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Землеустройство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164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Эксплуатация и ремонт сельскохозяйственной техники и оборудования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955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Садово-парковое и ландшафтное строительство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8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Гостиничное дело 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862331"/>
              </p:ext>
            </p:extLst>
          </p:nvPr>
        </p:nvGraphicFramePr>
        <p:xfrm>
          <a:off x="4628548" y="3877403"/>
          <a:ext cx="4123980" cy="14958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17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Программы профессионального обучения для лиц с ОВЗ, обучавшихся по адаптированным основным общеобразовательным программам и получившим свидетельство об обучении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человек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7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Маляр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7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Садовник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94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Рабочий по комплексному обслуживанию и ремонту зданий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66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Кухонный рабочий 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127317" y="5477162"/>
            <a:ext cx="5751312" cy="400110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ПРИЛОЖЕНИЕ 9.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ПЕРЕЧЕНЬ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СПЕЦИАЛЬНОСТЕЙ И НАПРАВЛЕНИЙ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ПОДГОТОВКИ ВОСПИТАННИКОВ ПОСЛЕ ОКОНЧАНИЯ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11 КЛАССА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915769"/>
              </p:ext>
            </p:extLst>
          </p:nvPr>
        </p:nvGraphicFramePr>
        <p:xfrm>
          <a:off x="4644008" y="5910395"/>
          <a:ext cx="4123980" cy="6149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17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</a:rPr>
                        <a:t>Направления подготовки высшего образования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человек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7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Информатика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и вычислительная техника</a:t>
                      </a:r>
                      <a:endParaRPr lang="ru-RU" sz="10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379393"/>
              </p:ext>
            </p:extLst>
          </p:nvPr>
        </p:nvGraphicFramePr>
        <p:xfrm>
          <a:off x="395536" y="5904325"/>
          <a:ext cx="4123980" cy="9090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79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17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Программы профессионального обучения для лиц с ОВЗ, обучавшихся по адаптированным основным общеобразовательным программам и получившим свидетельство об обучении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bg1"/>
                          </a:solidFill>
                          <a:effectLst/>
                        </a:rPr>
                        <a:t>Количество человек</a:t>
                      </a:r>
                      <a:endParaRPr lang="ru-RU" sz="10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94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Рабочий по комплексному обслуживанию зданий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23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10" y="1778626"/>
            <a:ext cx="3802612" cy="4551313"/>
          </a:xfrm>
          <a:prstGeom prst="rect">
            <a:avLst/>
          </a:prstGeom>
        </p:spPr>
      </p:pic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083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D5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D5D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216425"/>
            <a:ext cx="7397771" cy="58477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0D5D8B"/>
                </a:solidFill>
                <a:latin typeface="Days" pitchFamily="2" charset="0"/>
              </a:rPr>
              <a:t>Характеристика контингента воспитанников </a:t>
            </a:r>
            <a:r>
              <a:rPr lang="en-US" sz="1400" dirty="0">
                <a:solidFill>
                  <a:srgbClr val="0D5D8B"/>
                </a:solidFill>
                <a:latin typeface="Days" pitchFamily="2" charset="0"/>
              </a:rPr>
              <a:t/>
            </a:r>
            <a:br>
              <a:rPr lang="en-US" sz="1400" dirty="0">
                <a:solidFill>
                  <a:srgbClr val="0D5D8B"/>
                </a:solidFill>
                <a:latin typeface="Days" pitchFamily="2" charset="0"/>
              </a:rPr>
            </a:br>
            <a:endParaRPr lang="ru-RU" sz="1400" dirty="0">
              <a:solidFill>
                <a:srgbClr val="FF0000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9752" y="843011"/>
            <a:ext cx="6588224" cy="307777"/>
          </a:xfrm>
          <a:prstGeom prst="rect">
            <a:avLst/>
          </a:prstGeom>
          <a:solidFill>
            <a:srgbClr val="0D5D8B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Days" pitchFamily="2" charset="0"/>
              </a:rPr>
              <a:t>ДЕТСКИЕ ДОМА И </a:t>
            </a:r>
            <a:r>
              <a:rPr lang="ru-RU" sz="1400" b="1" dirty="0" smtClean="0">
                <a:solidFill>
                  <a:schemeClr val="bg1"/>
                </a:solidFill>
                <a:latin typeface="Days" pitchFamily="2" charset="0"/>
              </a:rPr>
              <a:t>ШКОЛЫ-ИНТЕРНАТЫ </a:t>
            </a:r>
            <a:r>
              <a:rPr lang="ru-RU" sz="1400" b="1" dirty="0">
                <a:solidFill>
                  <a:schemeClr val="bg1"/>
                </a:solidFill>
                <a:latin typeface="Days" pitchFamily="2" charset="0"/>
              </a:rPr>
              <a:t>ЯРОСЛАВСКОЙ ОБЛАСТИ</a:t>
            </a:r>
          </a:p>
        </p:txBody>
      </p:sp>
      <p:pic>
        <p:nvPicPr>
          <p:cNvPr id="1027" name="Picture 3" descr="C:\Users\1\Desktop\справка интернаты\картинки\5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865" y="1737219"/>
            <a:ext cx="726447" cy="72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1\Desktop\справка интернаты\картинки\5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178" y="2662648"/>
            <a:ext cx="834490" cy="75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1\Desktop\справка интернаты\картинки\5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357" y="2916347"/>
            <a:ext cx="773275" cy="7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1\Desktop\справка интернаты\картинки\5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294" y="5514422"/>
            <a:ext cx="758837" cy="75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 descr="C:\Users\1\Desktop\справка интернаты\картинки\5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139" y="3889267"/>
            <a:ext cx="830366" cy="83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1\Desktop\справка интернаты\картинки\5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497" y="4675098"/>
            <a:ext cx="686785" cy="68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1\Desktop\справка интернаты\картинки\5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635" y="3992408"/>
            <a:ext cx="730934" cy="80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вал 15"/>
          <p:cNvSpPr/>
          <p:nvPr/>
        </p:nvSpPr>
        <p:spPr>
          <a:xfrm>
            <a:off x="7263554" y="1804214"/>
            <a:ext cx="394086" cy="2598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00B0F0"/>
                </a:solidFill>
              </a:rPr>
              <a:t>10</a:t>
            </a:r>
            <a:r>
              <a:rPr lang="ru-RU" sz="800" b="1" dirty="0" smtClean="0">
                <a:solidFill>
                  <a:schemeClr val="tx1"/>
                </a:solidFill>
              </a:rPr>
              <a:t>/</a:t>
            </a:r>
            <a:r>
              <a:rPr lang="ru-RU" sz="800" b="1" dirty="0" smtClean="0">
                <a:solidFill>
                  <a:srgbClr val="FF0000"/>
                </a:solidFill>
              </a:rPr>
              <a:t>73</a:t>
            </a:r>
            <a:endParaRPr lang="ru-RU" sz="800" b="1" dirty="0">
              <a:solidFill>
                <a:srgbClr val="FF0000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897781" y="3008162"/>
            <a:ext cx="434426" cy="2896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00B0F0"/>
                </a:solidFill>
              </a:rPr>
              <a:t>4</a:t>
            </a:r>
            <a:r>
              <a:rPr lang="ru-RU" sz="800" b="1" dirty="0" smtClean="0">
                <a:solidFill>
                  <a:schemeClr val="tx1"/>
                </a:solidFill>
              </a:rPr>
              <a:t>/</a:t>
            </a:r>
            <a:r>
              <a:rPr lang="ru-RU" sz="800" b="1" dirty="0" smtClean="0">
                <a:solidFill>
                  <a:srgbClr val="FF0000"/>
                </a:solidFill>
              </a:rPr>
              <a:t>24</a:t>
            </a:r>
            <a:endParaRPr lang="ru-RU" sz="800" b="1" dirty="0">
              <a:solidFill>
                <a:srgbClr val="FF000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7728357" y="4054281"/>
            <a:ext cx="386637" cy="3393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00B0F0"/>
                </a:solidFill>
              </a:rPr>
              <a:t>9</a:t>
            </a:r>
            <a:r>
              <a:rPr lang="ru-RU" sz="800" b="1" dirty="0" smtClean="0">
                <a:solidFill>
                  <a:schemeClr val="tx1"/>
                </a:solidFill>
              </a:rPr>
              <a:t>/</a:t>
            </a:r>
            <a:r>
              <a:rPr lang="ru-RU" sz="800" b="1" dirty="0" smtClean="0">
                <a:solidFill>
                  <a:srgbClr val="FF0000"/>
                </a:solidFill>
              </a:rPr>
              <a:t>49</a:t>
            </a:r>
            <a:endParaRPr lang="ru-RU" sz="800" b="1" dirty="0">
              <a:solidFill>
                <a:srgbClr val="FF0000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6084168" y="2729222"/>
            <a:ext cx="432047" cy="32259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00B0F0"/>
                </a:solidFill>
              </a:rPr>
              <a:t>12</a:t>
            </a:r>
            <a:r>
              <a:rPr lang="ru-RU" sz="800" b="1" dirty="0" smtClean="0">
                <a:solidFill>
                  <a:schemeClr val="tx1"/>
                </a:solidFill>
              </a:rPr>
              <a:t>/</a:t>
            </a:r>
            <a:r>
              <a:rPr lang="ru-RU" sz="800" b="1" dirty="0" smtClean="0">
                <a:solidFill>
                  <a:srgbClr val="FF0000"/>
                </a:solidFill>
              </a:rPr>
              <a:t>70</a:t>
            </a:r>
            <a:endParaRPr lang="ru-RU" sz="800" b="1" dirty="0">
              <a:solidFill>
                <a:srgbClr val="FF0000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5464371" y="3992407"/>
            <a:ext cx="401807" cy="2994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00B0F0"/>
                </a:solidFill>
              </a:rPr>
              <a:t>2</a:t>
            </a:r>
            <a:r>
              <a:rPr lang="ru-RU" sz="800" b="1" dirty="0" smtClean="0">
                <a:solidFill>
                  <a:schemeClr val="tx1"/>
                </a:solidFill>
              </a:rPr>
              <a:t>/</a:t>
            </a:r>
            <a:r>
              <a:rPr lang="ru-RU" sz="800" b="1" dirty="0" smtClean="0">
                <a:solidFill>
                  <a:srgbClr val="FF0000"/>
                </a:solidFill>
              </a:rPr>
              <a:t>18</a:t>
            </a:r>
            <a:endParaRPr lang="ru-RU" sz="800" b="1" dirty="0">
              <a:solidFill>
                <a:srgbClr val="FF0000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6804248" y="4719633"/>
            <a:ext cx="360040" cy="2988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00B0F0"/>
                </a:solidFill>
              </a:rPr>
              <a:t>5</a:t>
            </a:r>
            <a:r>
              <a:rPr lang="ru-RU" sz="800" b="1" dirty="0" smtClean="0">
                <a:solidFill>
                  <a:schemeClr val="tx1"/>
                </a:solidFill>
              </a:rPr>
              <a:t>/</a:t>
            </a:r>
            <a:r>
              <a:rPr lang="ru-RU" sz="800" b="1" dirty="0" smtClean="0">
                <a:solidFill>
                  <a:srgbClr val="FF0000"/>
                </a:solidFill>
              </a:rPr>
              <a:t>31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6444209" y="5596696"/>
            <a:ext cx="432048" cy="2742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00B0F0"/>
                </a:solidFill>
              </a:rPr>
              <a:t>12</a:t>
            </a:r>
            <a:r>
              <a:rPr lang="ru-RU" sz="800" b="1" dirty="0" smtClean="0">
                <a:solidFill>
                  <a:schemeClr val="tx1"/>
                </a:solidFill>
              </a:rPr>
              <a:t>/</a:t>
            </a:r>
            <a:r>
              <a:rPr lang="ru-RU" sz="800" b="1" dirty="0" smtClean="0">
                <a:solidFill>
                  <a:srgbClr val="FF0000"/>
                </a:solidFill>
              </a:rPr>
              <a:t>46</a:t>
            </a:r>
            <a:endParaRPr lang="ru-RU" sz="8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369788" y="1358234"/>
            <a:ext cx="3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ВЫПУСКНИКИ </a:t>
            </a:r>
            <a:r>
              <a:rPr lang="ru-RU" sz="1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9 и 11 </a:t>
            </a:r>
            <a:r>
              <a:rPr lang="ru-RU" sz="1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КЛАССОВ </a:t>
            </a:r>
            <a:r>
              <a:rPr lang="en-US" sz="1200" b="1" dirty="0" smtClean="0">
                <a:solidFill>
                  <a:srgbClr val="7030A0"/>
                </a:solidFill>
              </a:rPr>
              <a:t>| </a:t>
            </a:r>
            <a:r>
              <a:rPr lang="ru-RU" sz="1200" b="1" dirty="0" smtClean="0">
                <a:solidFill>
                  <a:srgbClr val="C00000"/>
                </a:solidFill>
              </a:rPr>
              <a:t>ВОСПИТАННИКИ</a:t>
            </a:r>
            <a:r>
              <a:rPr lang="ru-RU" sz="1200" dirty="0" smtClean="0">
                <a:solidFill>
                  <a:srgbClr val="7030A0"/>
                </a:solidFill>
              </a:rPr>
              <a:t> </a:t>
            </a:r>
            <a:endParaRPr lang="ru-RU" sz="1200" dirty="0">
              <a:solidFill>
                <a:srgbClr val="7030A0"/>
              </a:solidFill>
            </a:endParaRPr>
          </a:p>
          <a:p>
            <a:r>
              <a:rPr lang="ru-RU" sz="1200" dirty="0">
                <a:solidFill>
                  <a:srgbClr val="0D5D8B"/>
                </a:solidFill>
              </a:rPr>
              <a:t>        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938394"/>
              </p:ext>
            </p:extLst>
          </p:nvPr>
        </p:nvGraphicFramePr>
        <p:xfrm>
          <a:off x="163222" y="1628800"/>
          <a:ext cx="4687009" cy="454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04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920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070">
                  <a:extLst>
                    <a:ext uri="{9D8B030D-6E8A-4147-A177-3AD203B41FA5}">
                      <a16:colId xmlns:a16="http://schemas.microsoft.com/office/drawing/2014/main" xmlns="" val="1097744092"/>
                    </a:ext>
                  </a:extLst>
                </a:gridCol>
                <a:gridCol w="3234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300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ГАВРИЛОВ–ЯМСКИЙ </a:t>
                      </a:r>
                      <a:r>
                        <a:rPr lang="ru-RU" sz="9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МР</a:t>
                      </a: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МУ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"Великосельский 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детский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</a:rPr>
                        <a:t>дом"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b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400" b="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13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ГОУ ЯО </a:t>
                      </a:r>
                      <a:r>
                        <a:rPr lang="ru-RU" sz="1000" dirty="0" smtClean="0">
                          <a:effectLst/>
                        </a:rPr>
                        <a:t>"Гаврилов-Ямская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r>
                        <a:rPr lang="ru-RU" sz="1000" dirty="0" smtClean="0">
                          <a:effectLst/>
                        </a:rPr>
                        <a:t>школа-интернат"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04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ДАНИЛОВСКИЙ МР</a:t>
                      </a: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МУ детский дом Даниловского МР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24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00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ПЕРВОМАЙСКИЙ МР</a:t>
                      </a: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МУ Первомайский детский дом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53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ГОУ ЯО </a:t>
                      </a:r>
                      <a:r>
                        <a:rPr lang="ru-RU" sz="1000" dirty="0" smtClean="0">
                          <a:effectLst/>
                        </a:rPr>
                        <a:t>"</a:t>
                      </a:r>
                      <a:r>
                        <a:rPr lang="ru-RU" sz="1000" dirty="0" err="1" smtClean="0">
                          <a:effectLst/>
                        </a:rPr>
                        <a:t>Багряниковская</a:t>
                      </a:r>
                      <a:r>
                        <a:rPr lang="ru-RU" sz="1000" dirty="0" smtClean="0">
                          <a:effectLst/>
                        </a:rPr>
                        <a:t> </a:t>
                      </a:r>
                      <a:r>
                        <a:rPr lang="ru-RU" sz="1000" dirty="0">
                          <a:effectLst/>
                        </a:rPr>
                        <a:t>школа-интернат для детей-сирот и детей, оставшихся без попечения родителей, с ограниченными возможностями </a:t>
                      </a:r>
                      <a:r>
                        <a:rPr lang="ru-RU" sz="1000" dirty="0" smtClean="0">
                          <a:effectLst/>
                        </a:rPr>
                        <a:t>здоровья"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513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ПЕРЕСЛАВСКИЙ МР</a:t>
                      </a: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ГУ ЯО </a:t>
                      </a:r>
                      <a:r>
                        <a:rPr lang="ru-RU" sz="1000" dirty="0" smtClean="0">
                          <a:effectLst/>
                        </a:rPr>
                        <a:t>"Переславль-Залесский </a:t>
                      </a:r>
                      <a:r>
                        <a:rPr lang="ru-RU" sz="1000" dirty="0">
                          <a:effectLst/>
                        </a:rPr>
                        <a:t>санаторный детский </a:t>
                      </a:r>
                      <a:r>
                        <a:rPr lang="ru-RU" sz="1000" dirty="0" smtClean="0">
                          <a:effectLst/>
                        </a:rPr>
                        <a:t>дом"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838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РОСТОВСКИЙ МР</a:t>
                      </a: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1000" dirty="0" err="1">
                          <a:effectLst/>
                        </a:rPr>
                        <a:t>Климатинский</a:t>
                      </a:r>
                      <a:r>
                        <a:rPr lang="ru-RU" sz="1000" dirty="0">
                          <a:effectLst/>
                        </a:rPr>
                        <a:t> детский дом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31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008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РЫБИНСКИЙ МР</a:t>
                      </a: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 smtClean="0">
                          <a:effectLst/>
                        </a:rPr>
                        <a:t>ГУ ЯО детский дом "Волжский" </a:t>
                      </a:r>
                      <a:endParaRPr lang="ru-RU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803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ГУ ЯО </a:t>
                      </a:r>
                      <a:r>
                        <a:rPr lang="ru-RU" sz="1000" dirty="0" smtClean="0">
                          <a:effectLst/>
                        </a:rPr>
                        <a:t>"Рыбинский </a:t>
                      </a:r>
                      <a:r>
                        <a:rPr lang="ru-RU" sz="1000" dirty="0">
                          <a:effectLst/>
                        </a:rPr>
                        <a:t>Детский </a:t>
                      </a:r>
                      <a:r>
                        <a:rPr lang="ru-RU" sz="1000" dirty="0" smtClean="0">
                          <a:effectLst/>
                        </a:rPr>
                        <a:t>дом"</a:t>
                      </a:r>
                      <a:r>
                        <a:rPr lang="ru-RU" sz="1000" dirty="0">
                          <a:effectLst/>
                        </a:rPr>
                        <a:t> 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95131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УГЛИЧСКИЙ </a:t>
                      </a:r>
                      <a:r>
                        <a:rPr lang="ru-RU" sz="900" b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МР</a:t>
                      </a: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ГУ ЯО </a:t>
                      </a:r>
                      <a:r>
                        <a:rPr lang="ru-RU" sz="1000" dirty="0" smtClean="0">
                          <a:effectLst/>
                        </a:rPr>
                        <a:t>"</a:t>
                      </a:r>
                      <a:r>
                        <a:rPr lang="ru-RU" sz="1000" dirty="0" err="1" smtClean="0">
                          <a:effectLst/>
                        </a:rPr>
                        <a:t>Угличский</a:t>
                      </a:r>
                      <a:r>
                        <a:rPr lang="ru-RU" sz="1000" dirty="0">
                          <a:effectLst/>
                        </a:rPr>
                        <a:t> детский </a:t>
                      </a:r>
                      <a:r>
                        <a:rPr lang="ru-RU" sz="1000" dirty="0" smtClean="0">
                          <a:effectLst/>
                        </a:rPr>
                        <a:t>дом"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530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Г. ЯРОСЛАВЛЬ </a:t>
                      </a:r>
                      <a:endParaRPr lang="ru-RU" sz="9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ГУ ЯО </a:t>
                      </a:r>
                      <a:r>
                        <a:rPr lang="ru-RU" sz="1000" dirty="0" smtClean="0">
                          <a:effectLst/>
                        </a:rPr>
                        <a:t>"Детский </a:t>
                      </a:r>
                      <a:r>
                        <a:rPr lang="ru-RU" sz="1000" dirty="0">
                          <a:effectLst/>
                        </a:rPr>
                        <a:t>дом – центр комплексного сопровождения детей-сирот и детей, оставшихся без попечения родителей </a:t>
                      </a:r>
                      <a:r>
                        <a:rPr lang="ru-RU" sz="1000" dirty="0" smtClean="0">
                          <a:effectLst/>
                        </a:rPr>
                        <a:t>"Солнечный"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92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ГБУ ЯО </a:t>
                      </a:r>
                      <a:r>
                        <a:rPr lang="ru-RU" sz="1000" dirty="0" smtClean="0">
                          <a:effectLst/>
                        </a:rPr>
                        <a:t>"Детский </a:t>
                      </a:r>
                      <a:r>
                        <a:rPr lang="ru-RU" sz="1000" dirty="0">
                          <a:effectLst/>
                        </a:rPr>
                        <a:t>дом музыкально</a:t>
                      </a:r>
                      <a:r>
                        <a:rPr lang="en-US" sz="1000" dirty="0" smtClean="0">
                          <a:effectLst/>
                        </a:rPr>
                        <a:t>-</a:t>
                      </a:r>
                      <a:r>
                        <a:rPr lang="ru-RU" sz="1000" dirty="0" smtClean="0">
                          <a:effectLst/>
                        </a:rPr>
                        <a:t>художественного </a:t>
                      </a:r>
                      <a:r>
                        <a:rPr lang="ru-RU" sz="1000" dirty="0">
                          <a:effectLst/>
                        </a:rPr>
                        <a:t>воспитания </a:t>
                      </a:r>
                      <a:r>
                        <a:rPr lang="ru-RU" sz="1000" dirty="0" smtClean="0">
                          <a:effectLst/>
                        </a:rPr>
                        <a:t>им</a:t>
                      </a:r>
                      <a:r>
                        <a:rPr lang="ru-RU" sz="1000" dirty="0">
                          <a:effectLst/>
                        </a:rPr>
                        <a:t>. </a:t>
                      </a:r>
                      <a:r>
                        <a:rPr lang="ru-RU" sz="1000" dirty="0" err="1">
                          <a:effectLst/>
                        </a:rPr>
                        <a:t>Винокуровой</a:t>
                      </a:r>
                      <a:r>
                        <a:rPr lang="ru-RU" sz="1000" dirty="0">
                          <a:effectLst/>
                        </a:rPr>
                        <a:t> Н.Н</a:t>
                      </a:r>
                      <a:r>
                        <a:rPr lang="ru-RU" sz="1000" dirty="0" smtClean="0">
                          <a:effectLst/>
                        </a:rPr>
                        <a:t>."</a:t>
                      </a: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03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000" dirty="0">
                          <a:effectLst/>
                        </a:rPr>
                        <a:t>МУ детский дом – центр педагогической, медицинской и социальной помощи семье </a:t>
                      </a:r>
                      <a:r>
                        <a:rPr lang="ru-RU" sz="1000" dirty="0" smtClean="0">
                          <a:effectLst/>
                        </a:rPr>
                        <a:t>"Чайка"</a:t>
                      </a: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03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  <a:tab pos="630555" algn="l"/>
                        </a:tabLst>
                        <a:defRPr/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ВСЕГО:</a:t>
                      </a:r>
                    </a:p>
                    <a:p>
                      <a:pPr marL="0" algn="l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endParaRPr lang="ru-RU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  <a:tabLst>
                          <a:tab pos="540385" algn="l"/>
                          <a:tab pos="630555" algn="l"/>
                        </a:tabLst>
                      </a:pPr>
                      <a:r>
                        <a:rPr lang="ru-RU" sz="1400" dirty="0" smtClean="0">
                          <a:solidFill>
                            <a:srgbClr val="558ED5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400" dirty="0">
                        <a:solidFill>
                          <a:srgbClr val="558ED5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419</a:t>
                      </a:r>
                      <a:endParaRPr lang="ru-RU" sz="14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391" marR="24391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D5D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4112818" y="6381328"/>
            <a:ext cx="1107254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F18D3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5</a:t>
            </a:fld>
            <a:endParaRPr lang="ru-RU" sz="1200" dirty="0"/>
          </a:p>
        </p:txBody>
      </p:sp>
      <p:pic>
        <p:nvPicPr>
          <p:cNvPr id="33" name="Picture 3" descr="C:\Users\1\Desktop\справка интернаты\картинки\5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673" y="3433638"/>
            <a:ext cx="857684" cy="91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Овал 33"/>
          <p:cNvSpPr/>
          <p:nvPr/>
        </p:nvSpPr>
        <p:spPr>
          <a:xfrm>
            <a:off x="7085865" y="3501009"/>
            <a:ext cx="438463" cy="3882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 smtClean="0">
                <a:solidFill>
                  <a:srgbClr val="00B0F0"/>
                </a:solidFill>
              </a:rPr>
              <a:t>22</a:t>
            </a:r>
            <a:r>
              <a:rPr lang="ru-RU" sz="800" b="1" dirty="0" smtClean="0">
                <a:solidFill>
                  <a:schemeClr val="tx1"/>
                </a:solidFill>
              </a:rPr>
              <a:t>/</a:t>
            </a:r>
            <a:r>
              <a:rPr lang="ru-RU" sz="800" b="1" dirty="0" smtClean="0">
                <a:solidFill>
                  <a:srgbClr val="FF0000"/>
                </a:solidFill>
              </a:rPr>
              <a:t>108</a:t>
            </a:r>
            <a:endParaRPr lang="ru-RU" sz="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4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2"/>
            <a:ext cx="478802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10.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ЭКСКУРСИИ НА УЧЕБНЫЕ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/>
            </a:r>
            <a:b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</a:b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И ПРОИЗВОДСТВЕННЫЕ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ОРГАНИЗАЦИИ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450230"/>
              </p:ext>
            </p:extLst>
          </p:nvPr>
        </p:nvGraphicFramePr>
        <p:xfrm>
          <a:off x="1826568" y="1301840"/>
          <a:ext cx="5598368" cy="5367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28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5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617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b="0" dirty="0" smtClean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Место </a:t>
                      </a: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экскурсии</a:t>
                      </a: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</a:rPr>
                        <a:t>Количество экскурсий</a:t>
                      </a:r>
                      <a:endParaRPr lang="ru-RU" sz="11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129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Производственные предприятия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Профессиональная образовательная организация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64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Музеи в </a:t>
                      </a:r>
                      <a:r>
                        <a:rPr lang="ru-RU" sz="11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т.ч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производственной тематики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76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Художественные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и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гончарные, кузнецы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Пожарная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часть, МЧС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Кинологическая служба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Предприятия общественного питания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РЖД</a:t>
                      </a: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Тепличный комплекс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060138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Центры занятости населения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Организации спортивной направленности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Ателье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44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Гостиничные комплексы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2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Библиотеки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22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Медицинские учреждения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17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Валяльное и швейное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производство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39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Автосалоны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МВД, отделения полиции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35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Салон красоты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02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Медиа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50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68807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793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649723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63670" y="818404"/>
            <a:ext cx="4364306" cy="400110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11.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ЭКСКУРСИИ НА УЧЕБНЫЕ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/>
            </a:r>
            <a:b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</a:b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И ПРОИЗВОДСТВЕННЫЕ ОРГАНИЗАЦИИ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5963032"/>
              </p:ext>
            </p:extLst>
          </p:nvPr>
        </p:nvGraphicFramePr>
        <p:xfrm>
          <a:off x="54922" y="1227392"/>
          <a:ext cx="9017496" cy="5638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043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13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0011"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latin typeface="+mn-lt"/>
                        </a:rPr>
                        <a:t>Наименование ОДС</a:t>
                      </a:r>
                      <a:endParaRPr lang="ru-RU" sz="1000" b="0" dirty="0">
                        <a:latin typeface="+mn-lt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effectLst/>
                          <a:latin typeface="+mn-lt"/>
                        </a:rPr>
                        <a:t>Места экскурсий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9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ГПОУ ЯО "Гаврилов-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Ямский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политехнический колледж" (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профориентационный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мастер класс), ГПОУ ЯО "Великосельский аграрный колледж" (день открытых дверей).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0018">
                <a:tc>
                  <a:txBody>
                    <a:bodyPr/>
                    <a:lstStyle/>
                    <a:p>
                      <a:pPr marL="93663" indent="0" algn="l" fontAlgn="ctr">
                        <a:tabLst>
                          <a:tab pos="93663" algn="l"/>
                        </a:tabLst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детский дом – центр педагогической,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медицинской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 социальной 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помощи семье "Чайка"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"KFC" (профессии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– повар,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баристо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кассир), ПАО «Автодизель», Кузница "Ярый Молот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"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студия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TrueArt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(мастер-класс по рисованию акварелью), НП СК «Физкультурник», Арт-студия в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Коровницкой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слободе.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33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"Первомайский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Музей кожевенного ремесла знакомство с профессией "скорняк", Ателье по пошиву женской одежды, МЧС, Салон красоты "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Эстель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", Музей  леса (знакомство с профессиями художник, скульптор, мастер по дереву), Музей гончарного мастерства.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58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ДПО ТЧ 1 РЖД совместно с Ярославским штабом волонтерского корпуса Северной железной дороги «Экспресс Добра»,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М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астерская «Пряничный домик», Кинологическая служба УФСИН по ЯО,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Беседа с архитектором  "Особенности восстановления и реконструкции памятников архитектуры", Мастер – класс по валянию из шерсти «Котики», Мастер класс по шитью «Золотые ручки», Мастер-класс по мокрому валянию из шерсти "Валеночек-шептун".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19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"Гаврилов-Ямская школа-интернат"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"Сады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Аурики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", "Гаврилов-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Ямский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политехнический колледж", Детская районная библиотека, "Тепличный комплекс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Емелиных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46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Московская финансово-юридическая академия, ОАО "Волжанин«, Ярославский государственный технический университет, Заволжский политехнический колледж, Ярославский медицинский колледж, Техникум управления и профессиональных технологий, Медицинская клиника "Альфа", Пожарная часть №24, Автосалон "Танк«, Великосельский аграрный колледж, Телеканал Россия 24,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«Русские газовые турбины», Столярная мастерская "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Мебельслэб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Рыбинск".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  <a:endParaRPr lang="ru-RU" sz="1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"Кабинет декоративно – прикладного искусства и рисунка" (знакомство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с про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фессией - художник).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Встреча с сотрудником ЦЗН,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МВД России по Первомайскому району (п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рофессия –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полицейский), Пожарная часть №46 п. Пречистое (профессия – пожарный),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ГПОАУ ЯО "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Любимский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аграрно-политехнический колледж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" (день открытых дверей).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ЗАО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хлебозпвод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"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Атрус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", "Ярославское высшее военное училище противовоздушной обороны", ООО сыроварня "Филимоново раздолье".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900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Гостиничный комплекс "Лесная сказка", Отделение полиции, Ярославское высшее военное училище противовоздушной обороны,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ООО "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ПолиЭр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".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900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10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"KFC" (профессии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– повар, </a:t>
                      </a:r>
                      <a:r>
                        <a:rPr lang="ru-RU" sz="1000" b="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баристо</a:t>
                      </a:r>
                      <a:r>
                        <a:rPr lang="ru-RU" sz="1000" b="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, кассир), 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Автосалон,  Пожарная часть, Салон красоты</a:t>
                      </a:r>
                    </a:p>
                    <a:p>
                      <a:endParaRPr lang="ru-RU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ООО ТД "Сады </a:t>
                      </a:r>
                      <a:r>
                        <a:rPr lang="ru-RU" sz="10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Аурики</a:t>
                      </a: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", Железнодорожный вокзал, Детская железная дорога, Центральная библиотека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200" smtClean="0"/>
              <a:pPr/>
              <a:t>51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7581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2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12.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НАСТАВНИЧЕСТВО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71F20E9D-5B83-4E6F-957D-7B5859D01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579545"/>
              </p:ext>
            </p:extLst>
          </p:nvPr>
        </p:nvGraphicFramePr>
        <p:xfrm>
          <a:off x="275627" y="1412776"/>
          <a:ext cx="8652349" cy="438830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1917">
                  <a:extLst>
                    <a:ext uri="{9D8B030D-6E8A-4147-A177-3AD203B41FA5}">
                      <a16:colId xmlns:a16="http://schemas.microsoft.com/office/drawing/2014/main" xmlns="" val="2254296318"/>
                    </a:ext>
                  </a:extLst>
                </a:gridCol>
                <a:gridCol w="2843808">
                  <a:extLst>
                    <a:ext uri="{9D8B030D-6E8A-4147-A177-3AD203B41FA5}">
                      <a16:colId xmlns:a16="http://schemas.microsoft.com/office/drawing/2014/main" xmlns="" val="310529189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3462440134"/>
                    </a:ext>
                  </a:extLst>
                </a:gridCol>
                <a:gridCol w="612576">
                  <a:extLst>
                    <a:ext uri="{9D8B030D-6E8A-4147-A177-3AD203B41FA5}">
                      <a16:colId xmlns:a16="http://schemas.microsoft.com/office/drawing/2014/main" xmlns="" val="3142289478"/>
                    </a:ext>
                  </a:extLst>
                </a:gridCol>
                <a:gridCol w="4211960">
                  <a:extLst>
                    <a:ext uri="{9D8B030D-6E8A-4147-A177-3AD203B41FA5}">
                      <a16:colId xmlns:a16="http://schemas.microsoft.com/office/drawing/2014/main" xmlns="" val="3603221216"/>
                    </a:ext>
                  </a:extLst>
                </a:gridCol>
              </a:tblGrid>
              <a:tr h="2597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Направления (темы, вопросы) наставничества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Класс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Возраст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</a:rPr>
                        <a:t>Результат/рекомендации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2973478"/>
                  </a:ext>
                </a:extLst>
              </a:tr>
              <a:tr h="5977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"Выпускник-наставник"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класс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15 - 16</a:t>
                      </a:r>
                    </a:p>
                    <a:p>
                      <a:pPr algn="ctr" fontAlgn="ctr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лет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Приобретение подростками  профессионального, социального и общекультурного опыта. Создание    максимально  чётких  и  конкретных  представлений  об основных видах профессий конкретной отрасли и конкретного предприятия, содержании и характере труда работников, специалистов.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54192516"/>
                  </a:ext>
                </a:extLst>
              </a:tr>
              <a:tr h="35424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«Вектор развития», БФ "Дети наши"</a:t>
                      </a:r>
                    </a:p>
                    <a:p>
                      <a:pPr marL="0" algn="just" defTabSz="914400" rtl="0" eaLnBrk="1" fontAlgn="auto" latinLnBrk="0" hangingPunct="1">
                        <a:spcAft>
                          <a:spcPts val="0"/>
                        </a:spcAft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– 9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– 16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лет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Знакомство детей с профессиями и предприятиями,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профориентационные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экскурсии.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7399641"/>
                  </a:ext>
                </a:extLst>
              </a:tr>
              <a:tr h="3452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Программа "Будем вместе", БФ "Дети наши"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– 9 класс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– 17 лет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Адресная помощь наставников в вопросах социализации  и жизненного пути.</a:t>
                      </a:r>
                      <a:endParaRPr lang="ru-RU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1881998"/>
                  </a:ext>
                </a:extLst>
              </a:tr>
              <a:tr h="5647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Молодежный совет ЯЗДА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5-9 класс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12 - 16 лет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Ознакомление детей с производством и востребованными профессиями, привлекательными среди молодежи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9874118"/>
                  </a:ext>
                </a:extLst>
              </a:tr>
              <a:tr h="50927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Сотрудники Фонда «Открывая горизонты»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5-9 класс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12 - 16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Ознакомление детей с профессиями, организация экскурсий на предприятия города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4653301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Сотрудники БФ "Дети наши"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5-9 класс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12 - 16 лет</a:t>
                      </a:r>
                    </a:p>
                    <a:p>
                      <a:pPr algn="ctr" fontAlgn="auto" hangingPunct="1"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Ознакомление детей с профессиями, организация экскурсий на предприятия города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5695355"/>
                  </a:ext>
                </a:extLst>
              </a:tr>
              <a:tr h="4231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Сотрудники БФ "Спасибо"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5-9 класс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12 - 16 лет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Ознакомление детей с профессиями, организация экскурсий на предприятия города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7956654"/>
                  </a:ext>
                </a:extLst>
              </a:tr>
              <a:tr h="219926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300192" y="6165304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200" smtClean="0"/>
              <a:pPr/>
              <a:t>52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41545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2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13.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ВРЕМЕННОЕ ТРУДОУСТРОЙСТВО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909775"/>
              </p:ext>
            </p:extLst>
          </p:nvPr>
        </p:nvGraphicFramePr>
        <p:xfrm>
          <a:off x="1295129" y="1092603"/>
          <a:ext cx="7632847" cy="2159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685">
                  <a:extLst>
                    <a:ext uri="{9D8B030D-6E8A-4147-A177-3AD203B41FA5}">
                      <a16:colId xmlns:a16="http://schemas.microsoft.com/office/drawing/2014/main" xmlns="" val="4187559624"/>
                    </a:ext>
                  </a:extLst>
                </a:gridCol>
                <a:gridCol w="36743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52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85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6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Класс</a:t>
                      </a: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Место трудоустройства</a:t>
                      </a: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Должность </a:t>
                      </a:r>
                      <a:endParaRPr lang="ru-RU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Количество человек</a:t>
                      </a:r>
                      <a:endParaRPr lang="ru-RU" sz="11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7476" marR="3747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97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 класс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ГУ ЯО 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Климатинский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детский дом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Разнорабочий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22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 класс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Кафе</a:t>
                      </a:r>
                      <a:endParaRPr lang="en-US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Официант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925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 класс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Швейная мастерская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Швея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8265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1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МУ Детский дом Даниловского МР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Подсобный рабочий</a:t>
                      </a:r>
                    </a:p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53</a:t>
            </a:fld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4139952" y="3340827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14.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КОНСИЛИУМЫ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71F20E9D-5B83-4E6F-957D-7B5859D01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834917"/>
              </p:ext>
            </p:extLst>
          </p:nvPr>
        </p:nvGraphicFramePr>
        <p:xfrm>
          <a:off x="1776093" y="3587048"/>
          <a:ext cx="7151883" cy="2981697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65168">
                  <a:extLst>
                    <a:ext uri="{9D8B030D-6E8A-4147-A177-3AD203B41FA5}">
                      <a16:colId xmlns:a16="http://schemas.microsoft.com/office/drawing/2014/main" xmlns="" val="2254296318"/>
                    </a:ext>
                  </a:extLst>
                </a:gridCol>
                <a:gridCol w="5223464">
                  <a:extLst>
                    <a:ext uri="{9D8B030D-6E8A-4147-A177-3AD203B41FA5}">
                      <a16:colId xmlns:a16="http://schemas.microsoft.com/office/drawing/2014/main" xmlns="" val="3105291894"/>
                    </a:ext>
                  </a:extLst>
                </a:gridCol>
                <a:gridCol w="1463251">
                  <a:extLst>
                    <a:ext uri="{9D8B030D-6E8A-4147-A177-3AD203B41FA5}">
                      <a16:colId xmlns:a16="http://schemas.microsoft.com/office/drawing/2014/main" xmlns="" val="34624401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№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Направления (темы, вопросы) наставничества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консилиумов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2973478"/>
                  </a:ext>
                </a:extLst>
              </a:tr>
              <a:tr h="412296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Проектирование жизненных планов воспитанников и анализ их реализации</a:t>
                      </a:r>
                    </a:p>
                    <a:p>
                      <a:pPr algn="l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7399641"/>
                  </a:ext>
                </a:extLst>
              </a:tr>
              <a:tr h="386003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Итоговый выбор образовательного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маршрута</a:t>
                      </a:r>
                    </a:p>
                    <a:p>
                      <a:pPr algn="l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6560">
                <a:tc rowSpan="2"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Профессиональное самоопределение выпускников, планирование профессионального пути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51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Разработка мероприятий по оказанию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помощи при сдаче экзаменов</a:t>
                      </a:r>
                      <a:endParaRPr lang="ru-RU" sz="10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78423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Анализ комплексного обследования состояния здоровья выпускников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1881998"/>
                  </a:ext>
                </a:extLst>
              </a:tr>
              <a:tr h="261739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Предварительное трудоустройство воспитанников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9874118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Актуальные проблемы воспитанников при выборе профессии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46533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Анализ профессионального выбора воспитанников</a:t>
                      </a:r>
                    </a:p>
                    <a:p>
                      <a:pPr algn="l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56953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79566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1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9819" y="1052736"/>
            <a:ext cx="4788024" cy="246221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15.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ДРУГИЕ ФОРМЫ РАБОТЫ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71F20E9D-5B83-4E6F-957D-7B5859D01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262576"/>
              </p:ext>
            </p:extLst>
          </p:nvPr>
        </p:nvGraphicFramePr>
        <p:xfrm>
          <a:off x="1077344" y="1376357"/>
          <a:ext cx="7575755" cy="246985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21287">
                  <a:extLst>
                    <a:ext uri="{9D8B030D-6E8A-4147-A177-3AD203B41FA5}">
                      <a16:colId xmlns:a16="http://schemas.microsoft.com/office/drawing/2014/main" xmlns="" val="2254296318"/>
                    </a:ext>
                  </a:extLst>
                </a:gridCol>
                <a:gridCol w="3191306">
                  <a:extLst>
                    <a:ext uri="{9D8B030D-6E8A-4147-A177-3AD203B41FA5}">
                      <a16:colId xmlns:a16="http://schemas.microsoft.com/office/drawing/2014/main" xmlns="" val="3105291894"/>
                    </a:ext>
                  </a:extLst>
                </a:gridCol>
                <a:gridCol w="1931581">
                  <a:extLst>
                    <a:ext uri="{9D8B030D-6E8A-4147-A177-3AD203B41FA5}">
                      <a16:colId xmlns:a16="http://schemas.microsoft.com/office/drawing/2014/main" xmlns="" val="3462440134"/>
                    </a:ext>
                  </a:extLst>
                </a:gridCol>
                <a:gridCol w="1931581">
                  <a:extLst>
                    <a:ext uri="{9D8B030D-6E8A-4147-A177-3AD203B41FA5}">
                      <a16:colId xmlns:a16="http://schemas.microsoft.com/office/drawing/2014/main" xmlns="" val="1990280229"/>
                    </a:ext>
                  </a:extLst>
                </a:gridCol>
              </a:tblGrid>
              <a:tr h="189458"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№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Форма работы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2973478"/>
                  </a:ext>
                </a:extLst>
              </a:tr>
              <a:tr h="486791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Программа по профориентации и профессиональному самоопределению девятиклассников «МОЙ ВЫБОР»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класс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54192516"/>
                  </a:ext>
                </a:extLst>
              </a:tr>
              <a:tr h="464011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Посещение секций</a:t>
                      </a:r>
                      <a:r>
                        <a:rPr lang="ru-RU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мастерских </a:t>
                      </a:r>
                      <a:r>
                        <a:rPr lang="ru-RU" sz="1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профориентационной</a:t>
                      </a:r>
                      <a:r>
                        <a:rPr lang="ru-RU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направленности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1 - 9 классы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67399641"/>
                  </a:ext>
                </a:extLst>
              </a:tr>
              <a:tr h="464011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Групповые занятия по программе "Мои профессиональные намерения"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 класс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1881998"/>
                  </a:ext>
                </a:extLst>
              </a:tr>
              <a:tr h="156942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Конкурсы 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профориентационной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направленности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 – 11 классы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09874118"/>
                  </a:ext>
                </a:extLst>
              </a:tr>
              <a:tr h="215974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25695355"/>
                  </a:ext>
                </a:extLst>
              </a:tr>
              <a:tr h="117248">
                <a:tc>
                  <a:txBody>
                    <a:bodyPr/>
                    <a:lstStyle/>
                    <a:p>
                      <a:pPr algn="just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Дополнительная общеобразовательная общеразвивающая программа «Подросток в компьютерном мире»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8,9 классы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795665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461A8E2-B23C-4CCB-81A9-67BF846B366B}"/>
              </a:ext>
            </a:extLst>
          </p:cNvPr>
          <p:cNvSpPr txBox="1"/>
          <p:nvPr/>
        </p:nvSpPr>
        <p:spPr>
          <a:xfrm>
            <a:off x="4139952" y="4005064"/>
            <a:ext cx="478802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16.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ДРУГИЕ ФОРМЫ РАБОТЫ. ПОСТИНТЕРНАТНОЕ СОПРОВОЖДЕНИЕ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CFC26D3D-9DE5-41BE-A86D-529471E8B3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115964"/>
              </p:ext>
            </p:extLst>
          </p:nvPr>
        </p:nvGraphicFramePr>
        <p:xfrm>
          <a:off x="3419872" y="4581128"/>
          <a:ext cx="5299579" cy="101692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301376">
                  <a:extLst>
                    <a:ext uri="{9D8B030D-6E8A-4147-A177-3AD203B41FA5}">
                      <a16:colId xmlns:a16="http://schemas.microsoft.com/office/drawing/2014/main" xmlns="" val="3105291894"/>
                    </a:ext>
                  </a:extLst>
                </a:gridCol>
                <a:gridCol w="1998203">
                  <a:extLst>
                    <a:ext uri="{9D8B030D-6E8A-4147-A177-3AD203B41FA5}">
                      <a16:colId xmlns:a16="http://schemas.microsoft.com/office/drawing/2014/main" xmlns="" val="3462440134"/>
                    </a:ext>
                  </a:extLst>
                </a:gridCol>
              </a:tblGrid>
              <a:tr h="135015"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Форма работы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2973478"/>
                  </a:ext>
                </a:extLst>
              </a:tr>
              <a:tr h="834049">
                <a:tc>
                  <a:txBody>
                    <a:bodyPr/>
                    <a:lstStyle/>
                    <a:p>
                      <a:pPr marL="0" indent="0" algn="r" fontAlgn="ctr">
                        <a:tabLst>
                          <a:tab pos="1252538" algn="l"/>
                          <a:tab pos="1617663" algn="l"/>
                          <a:tab pos="2776538" algn="l"/>
                        </a:tabLst>
                      </a:pPr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Сопровождение специальной службы </a:t>
                      </a:r>
                      <a:r>
                        <a:rPr lang="ru-RU" sz="10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постинтернатного</a:t>
                      </a:r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 сопровождения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 лет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54192516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54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56682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4354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397771" cy="400110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риложения</a:t>
            </a:r>
            <a:endParaRPr lang="ru-RU" sz="1400" dirty="0">
              <a:solidFill>
                <a:schemeClr val="accent3">
                  <a:lumMod val="75000"/>
                </a:schemeClr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846382"/>
            <a:ext cx="478802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 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17. 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ИНДИВИДУАЛЬНЫЕ КОНСЛУЛЬТАЦИИ. ПОСТИНТЕРНАТНОЕ СОПРОВОЖДЕНИЕ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986426"/>
              </p:ext>
            </p:extLst>
          </p:nvPr>
        </p:nvGraphicFramePr>
        <p:xfrm>
          <a:off x="755576" y="1268760"/>
          <a:ext cx="8172399" cy="26272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391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332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9068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Содержание консультации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Количество консультаций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200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Социально – правовое направление (вопросы, связанные с жильём; разделением счетов, алиментам, определение места жительства и др.)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9200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Психолого-педагогическое направление (семейные взаимоотношения; проблемы на работе, учёбе; отношения с кровными родственниками; личностный рост)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9200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Социально-трудовое направление (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трудоустройство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оформление пособий и льгот, устройство в детский сад, школу и др.)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9200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Диагностическое обследование и 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индивидуальная 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работа с </a:t>
                      </a:r>
                      <a:r>
                        <a:rPr lang="ru-RU" sz="12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предвыпускниками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направленная на подготовку к 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самостоятельному проживанию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66134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Построение образовательного маршрута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4666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Учет особенностей здоровья при выборе профессии и  трудоустройстве</a:t>
                      </a:r>
                    </a:p>
                    <a:p>
                      <a:pPr algn="r" fontAlgn="b"/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F7D136E-9943-4708-A6A6-7BE2C4129C1B}"/>
              </a:ext>
            </a:extLst>
          </p:cNvPr>
          <p:cNvSpPr txBox="1"/>
          <p:nvPr/>
        </p:nvSpPr>
        <p:spPr>
          <a:xfrm>
            <a:off x="4139952" y="3964994"/>
            <a:ext cx="4788024" cy="40011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 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18. 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ГРУППОВЫЕ КОНСУЛЬТАЦИИ. ПОСТИНТЕРНАТНОЕ СОПРОВОЖДЕНИЕ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AB8D138D-81E8-4FCB-A207-70B36AB03D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065561"/>
              </p:ext>
            </p:extLst>
          </p:nvPr>
        </p:nvGraphicFramePr>
        <p:xfrm>
          <a:off x="827583" y="4392464"/>
          <a:ext cx="8100392" cy="21492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326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695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82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7527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Содержание консультации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Количество воспитанников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Количество консультаций</a:t>
                      </a:r>
                      <a:endParaRPr lang="ru-RU" sz="12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38039" marR="3803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Служба 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постинтернатного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сопровождения лиц из детей-сирот и детей, оставшихся без попечения родителей (знакомство с деятельностью службы, специалистами, актуальные вопросы по запросу выпускников)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Воспитатель по договору социальной адаптации. Особенности сопровождения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1683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Льготы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предоставляемые детям-сиротам, детям, оставшимся без попечения родите-лей, лицам из их числа, при поступлении в учебные 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заведения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5842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Диагностическое обследование и индивидуальная работа с </a:t>
                      </a:r>
                      <a:r>
                        <a:rPr lang="ru-RU" sz="12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предвыпускниками</a:t>
                      </a:r>
                      <a:endParaRPr lang="ru-RU" sz="12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1683"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нормативно-правовым вопросам</a:t>
                      </a:r>
                      <a:r>
                        <a:rPr lang="ru-RU" sz="12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вопросам получения жилья, </a:t>
                      </a:r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трудовому кодексу и т.д.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55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43117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AA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793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649723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1999" y="743542"/>
            <a:ext cx="6444208" cy="400110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19. ИНДИВИДУАЛЬНЫЕ КОНСЛУЛЬТАЦИИ ПО ОРГАНИЗАЦИЯМ.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ПОСТИНТЕРНАТНОЕ СОПРОВОЖДЕНИЕ</a:t>
            </a: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187567"/>
              </p:ext>
            </p:extLst>
          </p:nvPr>
        </p:nvGraphicFramePr>
        <p:xfrm>
          <a:off x="107504" y="1311832"/>
          <a:ext cx="9000416" cy="469731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04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291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80"/>
                <a:gridCol w="722572"/>
              </a:tblGrid>
              <a:tr h="1037048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+mn-lt"/>
                        </a:rPr>
                        <a:t>Наименование ОДС</a:t>
                      </a:r>
                    </a:p>
                    <a:p>
                      <a:endParaRPr lang="ru-RU" sz="1100" b="0" dirty="0" smtClean="0">
                        <a:latin typeface="+mn-lt"/>
                      </a:endParaRPr>
                    </a:p>
                    <a:p>
                      <a:endParaRPr lang="ru-RU" sz="1100" b="0" dirty="0" smtClean="0">
                        <a:latin typeface="+mn-lt"/>
                      </a:endParaRPr>
                    </a:p>
                    <a:p>
                      <a:pPr algn="r">
                        <a:tabLst>
                          <a:tab pos="2063750" algn="l"/>
                        </a:tabLst>
                      </a:pPr>
                      <a:endParaRPr lang="ru-RU" sz="1100" b="0" dirty="0" smtClean="0">
                        <a:latin typeface="+mn-lt"/>
                      </a:endParaRPr>
                    </a:p>
                    <a:p>
                      <a:pPr algn="r">
                        <a:tabLst>
                          <a:tab pos="2063750" algn="l"/>
                        </a:tabLst>
                      </a:pPr>
                      <a:r>
                        <a:rPr lang="ru-RU" sz="1100" b="0" dirty="0" smtClean="0">
                          <a:latin typeface="+mn-lt"/>
                        </a:rPr>
                        <a:t>Тип</a:t>
                      </a:r>
                      <a:br>
                        <a:rPr lang="ru-RU" sz="1100" b="0" dirty="0" smtClean="0">
                          <a:latin typeface="+mn-lt"/>
                        </a:rPr>
                      </a:br>
                      <a:r>
                        <a:rPr lang="ru-RU" sz="1100" b="0" dirty="0" smtClean="0">
                          <a:latin typeface="+mn-lt"/>
                        </a:rPr>
                        <a:t> консультации</a:t>
                      </a:r>
                      <a:endParaRPr lang="ru-RU" sz="1100" b="0" dirty="0"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Социально – правовое направление (</a:t>
                      </a:r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вопросы</a:t>
                      </a:r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, связанные с жильём; разделением счетов, алиментам, определение места </a:t>
                      </a:r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жительства </a:t>
                      </a:r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и др.)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Психолого-педагогическое направление (семейные взаимоотношения; проблемы на работе, учёбе; отношения с кровными род-</a:t>
                      </a:r>
                      <a:r>
                        <a:rPr lang="ru-RU" sz="75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ственниками</a:t>
                      </a:r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; личностный рост)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Социально-трудовое направление (трудоустройство, оформление пособий и льгот, устройство в детский сад, школу и др.)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Диагностическое обследование и </a:t>
                      </a:r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индивидуальная </a:t>
                      </a:r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работа с </a:t>
                      </a:r>
                      <a:r>
                        <a:rPr lang="ru-RU" sz="75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предвыпускниками</a:t>
                      </a:r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, направленная на подготовку к </a:t>
                      </a:r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самостоятельному </a:t>
                      </a:r>
                      <a:r>
                        <a:rPr lang="ru-RU" sz="75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проживанию.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Построение</a:t>
                      </a:r>
                      <a:r>
                        <a:rPr lang="ru-RU" sz="7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образователь-</a:t>
                      </a:r>
                      <a:r>
                        <a:rPr lang="ru-RU" sz="750" b="0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ного</a:t>
                      </a:r>
                      <a:r>
                        <a:rPr lang="ru-RU" sz="7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маршрута</a:t>
                      </a:r>
                      <a:endParaRPr lang="ru-RU" sz="7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Учет особенностей здоровья при выборе профессии и </a:t>
                      </a:r>
                      <a:r>
                        <a:rPr lang="ru-RU" sz="75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трудоустройстве</a:t>
                      </a:r>
                      <a:endParaRPr lang="ru-RU" sz="7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93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6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2764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6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6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56</a:t>
            </a:fld>
            <a:endParaRPr lang="ru-RU" sz="12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53752" y="1311753"/>
            <a:ext cx="3297036" cy="101480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3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AA16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779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7793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23364"/>
            <a:ext cx="7649723" cy="369332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Days" pitchFamily="2" charset="0"/>
              </a:rPr>
              <a:t>Приложения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1999" y="743542"/>
            <a:ext cx="6444208" cy="400110"/>
          </a:xfrm>
          <a:prstGeom prst="rect">
            <a:avLst/>
          </a:prstGeom>
          <a:solidFill>
            <a:srgbClr val="77933C"/>
          </a:solidFill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ПРИЛОЖЕНИЕ </a:t>
            </a:r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20. ГРУППОВЫЕ  КОНСЛУЛЬТАЦИИ ПО ОРГАНИЗАЦИЯМ.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ПОСТИНТЕРНАТНОЕ СОПРОВОЖДЕНИЕ</a:t>
            </a: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564733"/>
              </p:ext>
            </p:extLst>
          </p:nvPr>
        </p:nvGraphicFramePr>
        <p:xfrm>
          <a:off x="143584" y="1289763"/>
          <a:ext cx="8784393" cy="45155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939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87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71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288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5170"/>
                <a:gridCol w="830458"/>
              </a:tblGrid>
              <a:tr h="1008112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latin typeface="+mn-lt"/>
                        </a:rPr>
                        <a:t>Наименование ОДС</a:t>
                      </a:r>
                    </a:p>
                    <a:p>
                      <a:endParaRPr lang="ru-RU" sz="1100" b="0" dirty="0" smtClean="0">
                        <a:latin typeface="+mn-lt"/>
                      </a:endParaRPr>
                    </a:p>
                    <a:p>
                      <a:endParaRPr lang="ru-RU" sz="1100" b="0" dirty="0" smtClean="0">
                        <a:latin typeface="+mn-lt"/>
                      </a:endParaRPr>
                    </a:p>
                    <a:p>
                      <a:pPr algn="r">
                        <a:tabLst>
                          <a:tab pos="2063750" algn="l"/>
                        </a:tabLst>
                      </a:pPr>
                      <a:endParaRPr lang="ru-RU" sz="1100" b="0" dirty="0" smtClean="0">
                        <a:latin typeface="+mn-lt"/>
                      </a:endParaRPr>
                    </a:p>
                    <a:p>
                      <a:pPr algn="r">
                        <a:tabLst>
                          <a:tab pos="2063750" algn="l"/>
                        </a:tabLst>
                      </a:pPr>
                      <a:r>
                        <a:rPr lang="ru-RU" sz="1100" b="0" dirty="0" smtClean="0">
                          <a:latin typeface="+mn-lt"/>
                        </a:rPr>
                        <a:t>Тип</a:t>
                      </a:r>
                      <a:br>
                        <a:rPr lang="ru-RU" sz="1100" b="0" dirty="0" smtClean="0">
                          <a:latin typeface="+mn-lt"/>
                        </a:rPr>
                      </a:br>
                      <a:r>
                        <a:rPr lang="ru-RU" sz="1100" b="0" dirty="0" smtClean="0">
                          <a:latin typeface="+mn-lt"/>
                        </a:rPr>
                        <a:t> консультации</a:t>
                      </a:r>
                      <a:endParaRPr lang="ru-RU" sz="1100" b="0" dirty="0">
                        <a:latin typeface="+mn-lt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Служба </a:t>
                      </a:r>
                      <a:r>
                        <a:rPr lang="ru-RU" sz="750" b="0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постинтернатного</a:t>
                      </a:r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сопровождения лиц из детей-сирот и детей, оставшихся без попечения родителей (знакомство с деятельностью службы, специалистами, актуальные вопросы по запросу выпускников)</a:t>
                      </a:r>
                      <a:endParaRPr lang="ru-RU" sz="750" b="0" i="0" u="none" strike="noStrike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Воспитатель по договору социальной адаптации. Особенности сопровождения</a:t>
                      </a:r>
                      <a:endParaRPr lang="ru-RU" sz="75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Льготы, предоставляемые детям-сиротам, детям, оставшимся без попечения родителей, лицам из их числа, при поступлении в учебные заведения</a:t>
                      </a:r>
                      <a:endParaRPr lang="ru-RU" sz="750" b="0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Диагностическое обследование,</a:t>
                      </a:r>
                      <a:r>
                        <a:rPr lang="ru-RU" sz="750" b="0" i="0" u="none" strike="noStrike" kern="12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обсуждение результатов</a:t>
                      </a:r>
                      <a:endParaRPr lang="ru-RU" sz="750" b="0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нормативно-правовым вопросам, вопросам получения жилья, трудовому кодексу и т.д.</a:t>
                      </a:r>
                      <a:endParaRPr lang="ru-RU" sz="750" b="0" i="0" u="none" strike="noStrike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932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6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2764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6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1835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623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57</a:t>
            </a:fld>
            <a:endParaRPr lang="ru-RU" sz="12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43584" y="1143652"/>
            <a:ext cx="3708336" cy="98920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89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342604" y="2132856"/>
            <a:ext cx="1449587" cy="12960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01418" y="2132984"/>
            <a:ext cx="1620000" cy="12960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358274" y="2132984"/>
            <a:ext cx="1620000" cy="12960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013786" y="2132984"/>
            <a:ext cx="1620000" cy="12960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676993" y="2116656"/>
            <a:ext cx="1620000" cy="12960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0839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D5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D5D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D5D8B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54142"/>
            <a:ext cx="7397771" cy="338554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sz="1600" b="1" dirty="0">
                <a:solidFill>
                  <a:srgbClr val="0D5D8B"/>
                </a:solidFill>
                <a:latin typeface="Days" pitchFamily="2" charset="0"/>
              </a:rPr>
              <a:t>Характеристика контингента воспитанников </a:t>
            </a:r>
            <a:endParaRPr lang="ru-RU" sz="1600" dirty="0">
              <a:solidFill>
                <a:srgbClr val="0D5D8B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07904" y="843011"/>
            <a:ext cx="5220072" cy="246221"/>
          </a:xfrm>
          <a:prstGeom prst="rect">
            <a:avLst/>
          </a:prstGeom>
          <a:solidFill>
            <a:srgbClr val="0D5D8B"/>
          </a:solidFill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1.1. ОБЩЕЕ </a:t>
            </a:r>
            <a:r>
              <a:rPr lang="ru-RU" sz="1000" dirty="0">
                <a:solidFill>
                  <a:schemeClr val="bg1"/>
                </a:solidFill>
                <a:latin typeface="Days" pitchFamily="2" charset="0"/>
              </a:rPr>
              <a:t>КОЛИЧЕСТВО ВЫПУСКНИКОВ И ВОСПИТАННИКОВ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714477"/>
              </p:ext>
            </p:extLst>
          </p:nvPr>
        </p:nvGraphicFramePr>
        <p:xfrm>
          <a:off x="582767" y="3645024"/>
          <a:ext cx="6891846" cy="2180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45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501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926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3926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3926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3926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60027">
                <a:tc rowSpan="2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lnB w="38100" cmpd="sng">
                      <a:noFill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41"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Дети-сироты</a:t>
                      </a:r>
                      <a:endParaRPr lang="ru-RU" sz="10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Дети, оставшиеся без попечения родителей</a:t>
                      </a:r>
                      <a:endParaRPr lang="ru-RU" sz="10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Дети </a:t>
                      </a:r>
                      <a:r>
                        <a:rPr lang="ru-RU" sz="10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 ОВЗ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Дети-инвалиды</a:t>
                      </a:r>
                      <a:endParaRPr lang="ru-RU" sz="10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761"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класс</a:t>
                      </a:r>
                      <a:endParaRPr lang="ru-RU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57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2363"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класс</a:t>
                      </a:r>
                      <a:endParaRPr lang="ru-RU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2363"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 класс</a:t>
                      </a:r>
                      <a:endParaRPr lang="ru-RU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6</a:t>
            </a:fld>
            <a:endParaRPr lang="ru-RU" sz="1200" dirty="0"/>
          </a:p>
        </p:txBody>
      </p:sp>
      <p:sp>
        <p:nvSpPr>
          <p:cNvPr id="23" name="Прямоугольник с двумя скругленными соседними углами 22"/>
          <p:cNvSpPr/>
          <p:nvPr/>
        </p:nvSpPr>
        <p:spPr>
          <a:xfrm>
            <a:off x="2356594" y="1719146"/>
            <a:ext cx="1620000" cy="576000"/>
          </a:xfrm>
          <a:prstGeom prst="round2SameRect">
            <a:avLst/>
          </a:prstGeom>
          <a:solidFill>
            <a:srgbClr val="B9CDE5"/>
          </a:solidFill>
        </p:spPr>
        <p:txBody>
          <a:bodyPr wrap="none" lIns="0" rIns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200" dirty="0" smtClean="0"/>
              <a:t>2020 </a:t>
            </a:r>
            <a:r>
              <a:rPr lang="ru-RU" sz="1000" dirty="0" smtClean="0"/>
              <a:t>год</a:t>
            </a:r>
          </a:p>
          <a:p>
            <a:pPr algn="ctr"/>
            <a:r>
              <a:rPr lang="ru-RU" sz="800" dirty="0" smtClean="0"/>
              <a:t>КОЛИЧЕСТВО </a:t>
            </a:r>
          </a:p>
          <a:p>
            <a:r>
              <a:rPr lang="ru-RU" sz="800" dirty="0" smtClean="0"/>
              <a:t>ВОСПИТАННИКОВ   ВЫПУСКНИКОВ</a:t>
            </a:r>
            <a:endParaRPr lang="ru-RU" sz="800" dirty="0" smtClean="0">
              <a:ea typeface="Times New Roman"/>
              <a:cs typeface="Times New Roman"/>
            </a:endParaRPr>
          </a:p>
          <a:p>
            <a:pPr algn="ctr">
              <a:lnSpc>
                <a:spcPts val="1200"/>
              </a:lnSpc>
            </a:pPr>
            <a:endParaRPr lang="ru-RU" sz="800" dirty="0"/>
          </a:p>
        </p:txBody>
      </p:sp>
      <p:sp>
        <p:nvSpPr>
          <p:cNvPr id="24" name="Прямоугольник с двумя скругленными соседними углами 23"/>
          <p:cNvSpPr/>
          <p:nvPr/>
        </p:nvSpPr>
        <p:spPr>
          <a:xfrm>
            <a:off x="698973" y="1709977"/>
            <a:ext cx="1619999" cy="576000"/>
          </a:xfrm>
          <a:prstGeom prst="round2SameRect">
            <a:avLst/>
          </a:prstGeom>
          <a:solidFill>
            <a:srgbClr val="0D5D8B"/>
          </a:solidFill>
        </p:spPr>
        <p:txBody>
          <a:bodyPr wrap="none" lIns="0" rIns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200" dirty="0" smtClean="0">
                <a:solidFill>
                  <a:schemeClr val="bg1"/>
                </a:solidFill>
              </a:rPr>
              <a:t>2018</a:t>
            </a:r>
            <a:r>
              <a:rPr lang="en-US" sz="1200" dirty="0" smtClean="0">
                <a:solidFill>
                  <a:schemeClr val="bg1"/>
                </a:solidFill>
              </a:rPr>
              <a:t>/201</a:t>
            </a:r>
            <a:r>
              <a:rPr lang="ru-RU" sz="1200" dirty="0" smtClean="0">
                <a:solidFill>
                  <a:schemeClr val="bg1"/>
                </a:solidFill>
              </a:rPr>
              <a:t>9 </a:t>
            </a:r>
            <a:r>
              <a:rPr lang="ru-RU" sz="1000" dirty="0" err="1" smtClean="0">
                <a:solidFill>
                  <a:schemeClr val="bg1"/>
                </a:solidFill>
              </a:rPr>
              <a:t>уч.год</a:t>
            </a:r>
            <a:endParaRPr lang="ru-RU" sz="1000" dirty="0" smtClean="0">
              <a:solidFill>
                <a:schemeClr val="bg1"/>
              </a:solidFill>
            </a:endParaRPr>
          </a:p>
          <a:p>
            <a:pPr algn="ctr"/>
            <a:r>
              <a:rPr lang="ru-RU" sz="800" dirty="0" smtClean="0">
                <a:solidFill>
                  <a:schemeClr val="bg1"/>
                </a:solidFill>
              </a:rPr>
              <a:t>КОЛИЧЕСТВО </a:t>
            </a:r>
          </a:p>
          <a:p>
            <a:r>
              <a:rPr lang="ru-RU" sz="800" dirty="0" smtClean="0">
                <a:solidFill>
                  <a:schemeClr val="bg1"/>
                </a:solidFill>
              </a:rPr>
              <a:t>ВОСПИТАННИКОВ    ВЫПУСКНИКОВ</a:t>
            </a:r>
            <a:endParaRPr lang="ru-RU" sz="800" dirty="0" smtClean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ctr">
              <a:lnSpc>
                <a:spcPts val="1200"/>
              </a:lnSpc>
            </a:pP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с двумя скругленными соседними углами 24"/>
          <p:cNvSpPr/>
          <p:nvPr/>
        </p:nvSpPr>
        <p:spPr>
          <a:xfrm>
            <a:off x="4014458" y="1719082"/>
            <a:ext cx="1620000" cy="576000"/>
          </a:xfrm>
          <a:prstGeom prst="round2SameRect">
            <a:avLst/>
          </a:prstGeom>
          <a:solidFill>
            <a:srgbClr val="0D5D8B"/>
          </a:solidFill>
        </p:spPr>
        <p:txBody>
          <a:bodyPr wrap="none" lIns="0" rIns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200" dirty="0" smtClean="0">
                <a:solidFill>
                  <a:schemeClr val="bg1"/>
                </a:solidFill>
              </a:rPr>
              <a:t>2021 </a:t>
            </a:r>
            <a:r>
              <a:rPr lang="ru-RU" sz="1000" dirty="0" smtClean="0">
                <a:solidFill>
                  <a:schemeClr val="bg1"/>
                </a:solidFill>
              </a:rPr>
              <a:t>год</a:t>
            </a:r>
            <a:endParaRPr lang="ru-RU" sz="1000" dirty="0">
              <a:solidFill>
                <a:schemeClr val="bg1"/>
              </a:solidFill>
            </a:endParaRPr>
          </a:p>
          <a:p>
            <a:pPr algn="ctr"/>
            <a:r>
              <a:rPr lang="ru-RU" sz="800" dirty="0">
                <a:solidFill>
                  <a:schemeClr val="bg1"/>
                </a:solidFill>
              </a:rPr>
              <a:t>КОЛИЧЕСТВО </a:t>
            </a:r>
          </a:p>
          <a:p>
            <a:r>
              <a:rPr lang="ru-RU" sz="800" dirty="0">
                <a:solidFill>
                  <a:schemeClr val="bg1"/>
                </a:solidFill>
              </a:rPr>
              <a:t>ВОСПИТАННИКОВ   ВЫПУСКНИКОВ</a:t>
            </a:r>
            <a:endParaRPr lang="ru-RU" sz="800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ctr">
              <a:lnSpc>
                <a:spcPts val="1200"/>
              </a:lnSpc>
            </a:pPr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с двумя скругленными соседними углами 25"/>
          <p:cNvSpPr/>
          <p:nvPr/>
        </p:nvSpPr>
        <p:spPr>
          <a:xfrm>
            <a:off x="5643213" y="1700809"/>
            <a:ext cx="1620000" cy="576000"/>
          </a:xfrm>
          <a:prstGeom prst="round2Same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0" rIns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200" dirty="0" smtClean="0"/>
              <a:t>2021/2022 </a:t>
            </a:r>
            <a:r>
              <a:rPr lang="ru-RU" sz="1000" dirty="0" err="1" smtClean="0"/>
              <a:t>уч.год</a:t>
            </a:r>
            <a:endParaRPr lang="ru-RU" sz="1000" dirty="0"/>
          </a:p>
          <a:p>
            <a:pPr algn="ctr"/>
            <a:r>
              <a:rPr lang="ru-RU" sz="800" dirty="0"/>
              <a:t>КОЛИЧЕСТВО </a:t>
            </a:r>
          </a:p>
          <a:p>
            <a:r>
              <a:rPr lang="ru-RU" sz="800" dirty="0"/>
              <a:t>ВОСПИТАННИКОВ   ВЫПУСКНИКОВ</a:t>
            </a:r>
            <a:endParaRPr lang="ru-RU" sz="800" dirty="0">
              <a:ea typeface="Times New Roman"/>
              <a:cs typeface="Times New Roman"/>
            </a:endParaRPr>
          </a:p>
          <a:p>
            <a:pPr algn="ctr">
              <a:lnSpc>
                <a:spcPts val="1200"/>
              </a:lnSpc>
            </a:pPr>
            <a:endParaRPr lang="ru-RU" sz="1000" dirty="0"/>
          </a:p>
        </p:txBody>
      </p:sp>
      <p:sp>
        <p:nvSpPr>
          <p:cNvPr id="20" name="Прямоугольник с двумя скругленными соседними углами 19"/>
          <p:cNvSpPr/>
          <p:nvPr/>
        </p:nvSpPr>
        <p:spPr>
          <a:xfrm>
            <a:off x="7286118" y="1700808"/>
            <a:ext cx="1534354" cy="594338"/>
          </a:xfrm>
          <a:prstGeom prst="round2SameRect">
            <a:avLst/>
          </a:prstGeom>
          <a:solidFill>
            <a:srgbClr val="0D5D8B"/>
          </a:solidFill>
        </p:spPr>
        <p:txBody>
          <a:bodyPr wrap="none" lIns="0" rIns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ru-RU" sz="1200" dirty="0" smtClean="0">
                <a:solidFill>
                  <a:schemeClr val="bg1"/>
                </a:solidFill>
              </a:rPr>
              <a:t>2022/2023 </a:t>
            </a:r>
            <a:r>
              <a:rPr lang="ru-RU" sz="1000" dirty="0" err="1">
                <a:solidFill>
                  <a:schemeClr val="bg1"/>
                </a:solidFill>
              </a:rPr>
              <a:t>уч.год</a:t>
            </a:r>
            <a:endParaRPr lang="ru-RU" sz="1000" dirty="0">
              <a:solidFill>
                <a:schemeClr val="bg1"/>
              </a:solidFill>
            </a:endParaRPr>
          </a:p>
          <a:p>
            <a:pPr algn="ctr"/>
            <a:r>
              <a:rPr lang="ru-RU" sz="800" dirty="0" smtClean="0">
                <a:solidFill>
                  <a:schemeClr val="bg1"/>
                </a:solidFill>
              </a:rPr>
              <a:t>КОЛИЧЕСТВО </a:t>
            </a:r>
            <a:endParaRPr lang="ru-RU" sz="800" dirty="0">
              <a:solidFill>
                <a:schemeClr val="bg1"/>
              </a:solidFill>
            </a:endParaRPr>
          </a:p>
          <a:p>
            <a:r>
              <a:rPr lang="ru-RU" sz="800" dirty="0">
                <a:solidFill>
                  <a:schemeClr val="bg1"/>
                </a:solidFill>
              </a:rPr>
              <a:t>ВОСПИТАННИКОВ </a:t>
            </a:r>
            <a:r>
              <a:rPr lang="ru-RU" sz="800" dirty="0" smtClean="0">
                <a:solidFill>
                  <a:schemeClr val="bg1"/>
                </a:solidFill>
              </a:rPr>
              <a:t>  </a:t>
            </a:r>
            <a:r>
              <a:rPr lang="ru-RU" sz="800" dirty="0">
                <a:solidFill>
                  <a:schemeClr val="bg1"/>
                </a:solidFill>
              </a:rPr>
              <a:t>ВЫПУСКНИКОВ</a:t>
            </a:r>
            <a:endParaRPr lang="ru-RU" sz="800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ctr">
              <a:lnSpc>
                <a:spcPts val="1200"/>
              </a:lnSpc>
            </a:pPr>
            <a:endParaRPr lang="ru-RU" sz="1000" dirty="0">
              <a:solidFill>
                <a:schemeClr val="bg1"/>
              </a:solidFill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384360"/>
              </p:ext>
            </p:extLst>
          </p:nvPr>
        </p:nvGraphicFramePr>
        <p:xfrm>
          <a:off x="-122475" y="2441638"/>
          <a:ext cx="8914666" cy="9872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58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4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34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654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812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4386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83568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</a:tblGrid>
              <a:tr h="232453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класс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31</a:t>
                      </a:r>
                      <a:r>
                        <a:rPr lang="ru-RU" sz="1400" b="0" dirty="0">
                          <a:solidFill>
                            <a:srgbClr val="F18D32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51</a:t>
                      </a:r>
                      <a:endParaRPr lang="ru-RU" sz="14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400" b="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2453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класс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73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44</a:t>
                      </a:r>
                      <a:endParaRPr lang="ru-RU" sz="11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66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2453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класс</a:t>
                      </a:r>
                      <a:endParaRPr lang="ru-RU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9875"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 класс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rgbClr val="0D5D8B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b="0" dirty="0">
                        <a:solidFill>
                          <a:srgbClr val="0D5D8B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83568" y="6372550"/>
            <a:ext cx="7473427" cy="2968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50" dirty="0" smtClean="0">
                <a:solidFill>
                  <a:schemeClr val="tx1"/>
                </a:solidFill>
              </a:rPr>
              <a:t>* ∑ воспитанников из обычных и коррекционных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360144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6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0D5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D5D8B"/>
              </a:solidFill>
            </a:endParaRPr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0D5D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D5D8B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0693" y="313492"/>
            <a:ext cx="7649723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0D5D8B"/>
                </a:solidFill>
                <a:latin typeface="Days" pitchFamily="2" charset="0"/>
              </a:rPr>
              <a:t>Характеристика контингента воспитанников </a:t>
            </a:r>
            <a:r>
              <a:rPr lang="en-US" b="1" dirty="0">
                <a:solidFill>
                  <a:srgbClr val="0D5D8B"/>
                </a:solidFill>
                <a:latin typeface="Days" pitchFamily="2" charset="0"/>
              </a:rPr>
              <a:t/>
            </a:r>
            <a:br>
              <a:rPr lang="en-US" b="1" dirty="0">
                <a:solidFill>
                  <a:srgbClr val="0D5D8B"/>
                </a:solidFill>
                <a:latin typeface="Days" pitchFamily="2" charset="0"/>
              </a:rPr>
            </a:br>
            <a:endParaRPr lang="ru-RU" dirty="0">
              <a:solidFill>
                <a:srgbClr val="0D5D8B"/>
              </a:solidFill>
              <a:latin typeface="Days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516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Days" pitchFamily="2" charset="0"/>
              </a:rPr>
              <a:t>1</a:t>
            </a:r>
            <a:endParaRPr lang="ru-RU" sz="36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63670" y="903878"/>
            <a:ext cx="4364306" cy="246221"/>
          </a:xfrm>
          <a:prstGeom prst="rect">
            <a:avLst/>
          </a:prstGeom>
          <a:solidFill>
            <a:srgbClr val="0D5D8B"/>
          </a:solidFill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Days" pitchFamily="2" charset="0"/>
              </a:rPr>
              <a:t>1.2. КОЛИЧЕСТВО ВЫПУСКНИКОВ В КАЖДОМ ОДС</a:t>
            </a:r>
            <a:endParaRPr lang="ru-RU" sz="1000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Блок-схема: карточка 17"/>
          <p:cNvSpPr/>
          <p:nvPr/>
        </p:nvSpPr>
        <p:spPr>
          <a:xfrm>
            <a:off x="3350788" y="1943126"/>
            <a:ext cx="1260000" cy="434253"/>
          </a:xfrm>
          <a:prstGeom prst="flowChartPunchedCard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anchor="t">
            <a:spAutoFit/>
          </a:bodyPr>
          <a:lstStyle/>
          <a:p>
            <a:pPr algn="r"/>
            <a:r>
              <a:rPr lang="ru-RU" sz="900" dirty="0">
                <a:solidFill>
                  <a:schemeClr val="bg1"/>
                </a:solidFill>
              </a:rPr>
              <a:t>УРОВЕНЬ ОБРАЗОВАНИЯ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379807"/>
              </p:ext>
            </p:extLst>
          </p:nvPr>
        </p:nvGraphicFramePr>
        <p:xfrm>
          <a:off x="179292" y="1268760"/>
          <a:ext cx="8892919" cy="46066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582749705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1593493396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1978652703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147013197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3400613565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193178778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3478228919"/>
                    </a:ext>
                  </a:extLst>
                </a:gridCol>
                <a:gridCol w="410441">
                  <a:extLst>
                    <a:ext uri="{9D8B030D-6E8A-4147-A177-3AD203B41FA5}">
                      <a16:colId xmlns:a16="http://schemas.microsoft.com/office/drawing/2014/main" xmlns="" val="4247485852"/>
                    </a:ext>
                  </a:extLst>
                </a:gridCol>
              </a:tblGrid>
              <a:tr h="269561">
                <a:tc>
                  <a:txBody>
                    <a:bodyPr/>
                    <a:lstStyle/>
                    <a:p>
                      <a:pPr algn="ctr"/>
                      <a:endParaRPr lang="ru-RU" sz="1100" dirty="0"/>
                    </a:p>
                  </a:txBody>
                  <a:tcPr marL="68580" marR="68580" marT="0" marB="0"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ВСЕГО</a:t>
                      </a:r>
                      <a:endParaRPr lang="ru-RU" sz="8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Дети-сироты</a:t>
                      </a:r>
                      <a:endParaRPr lang="ru-RU" sz="8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 smtClean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Дети, оставшиеся без попечения родителей</a:t>
                      </a:r>
                      <a:endParaRPr lang="ru-RU" sz="8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auto" latinLnBrk="0" hangingPunct="1">
                        <a:spcAft>
                          <a:spcPts val="0"/>
                        </a:spcAft>
                      </a:pPr>
                      <a:r>
                        <a:rPr lang="ru-RU" sz="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Дети с ОВЗ</a:t>
                      </a:r>
                    </a:p>
                    <a:p>
                      <a:pPr algn="ctr"/>
                      <a:endParaRPr lang="ru-RU" sz="8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Дети инвалиды</a:t>
                      </a:r>
                      <a:endParaRPr lang="ru-RU" sz="800" dirty="0"/>
                    </a:p>
                  </a:txBody>
                  <a:tcPr anchor="ctr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solidFill>
                      <a:srgbClr val="0D5D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4800">
                <a:tc>
                  <a:txBody>
                    <a:bodyPr/>
                    <a:lstStyle/>
                    <a:p>
                      <a:pPr algn="r"/>
                      <a:r>
                        <a:rPr lang="ru-RU" sz="1100" dirty="0" smtClean="0">
                          <a:solidFill>
                            <a:schemeClr val="bg1"/>
                          </a:solidFill>
                        </a:rPr>
                        <a:t>Класс</a:t>
                      </a:r>
                      <a:endParaRPr lang="ru-RU" sz="11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11 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ru-RU" sz="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"Великосельский детский дом" </a:t>
                      </a:r>
                      <a:endParaRPr lang="ru-RU"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Даниловского МР</a:t>
                      </a:r>
                      <a:endParaRPr lang="ru-RU"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08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Первомайский детский дом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"Переславль-Залесский санаторный детский дом"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для детей-сирот и детей, оставшихся без попечения родителей,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Климатинский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6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детский дом "Волжский"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91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"Рыбинский Детский дом" 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6169228"/>
                  </a:ext>
                </a:extLst>
              </a:tr>
              <a:tr h="1212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Угличский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детский дом"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7041991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ГУ ЯО "Детский дом – центр комплексного сопровождения детей-сирот и детей, оставшихся без попечения родителей "Солнечный"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58091899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ГБУ ЯО "Детский дом музыкально-художественного воспитания им. 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Винокуровой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Н.Н." </a:t>
                      </a:r>
                      <a:endParaRPr lang="ru-RU" sz="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6505748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МУ детский дом – центр педагогической, медицинской и социальной помощи семье "Чайка"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70347012"/>
                  </a:ext>
                </a:extLst>
              </a:tr>
              <a:tr h="252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 ГОУ ЯО "Гаврилов-Ямская школа-интернат"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56404063"/>
                  </a:ext>
                </a:extLst>
              </a:tr>
              <a:tr h="3195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ГОУ ЯО "</a:t>
                      </a:r>
                      <a:r>
                        <a:rPr lang="ru-RU" sz="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Багряниковская</a:t>
                      </a:r>
                      <a:r>
                        <a:rPr lang="ru-RU" sz="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школа-интернат для детей-сирот и детей, оставшихся без попечения родителей, с ограниченными возможностями здоровья"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61807063"/>
                  </a:ext>
                </a:extLst>
              </a:tr>
            </a:tbl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7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15743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/>
          <p:cNvSpPr txBox="1">
            <a:spLocks noChangeArrowheads="1"/>
          </p:cNvSpPr>
          <p:nvPr/>
        </p:nvSpPr>
        <p:spPr bwMode="auto">
          <a:xfrm>
            <a:off x="312057" y="1052736"/>
            <a:ext cx="8364399" cy="405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algn="r" eaLnBrk="1" hangingPunct="1">
              <a:defRPr/>
            </a:pPr>
            <a:r>
              <a:rPr lang="ru-RU" sz="1400" b="1" dirty="0">
                <a:solidFill>
                  <a:srgbClr val="F18D32"/>
                </a:solidFill>
                <a:latin typeface="+mn-lt"/>
                <a:ea typeface="+mn-ea"/>
                <a:cs typeface="+mn-cs"/>
              </a:rPr>
              <a:t>КЛЮЧЕВЫЕ  НАПРАВЛЕНИЯ ДЕЯТЕЛЬНОСТИ  НА РАЗНЫХ ЭТАПАХ СОПРОВОЖДЕНИЯ </a:t>
            </a:r>
            <a:r>
              <a:rPr lang="ru-RU" sz="1400" b="1" dirty="0">
                <a:solidFill>
                  <a:srgbClr val="F18D32"/>
                </a:solidFill>
              </a:rPr>
              <a:t>ПРОФЕССИОНАЛЬНОГО САМООПРЕДЕЛЕНИЯ И ЖИЗНЕУСТРОЙСТВА</a:t>
            </a:r>
            <a:endParaRPr lang="ru-RU" sz="1400" b="1" dirty="0">
              <a:solidFill>
                <a:srgbClr val="F18D3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352792" y="3988998"/>
            <a:ext cx="2663313" cy="1079500"/>
          </a:xfrm>
          <a:prstGeom prst="rect">
            <a:avLst/>
          </a:prstGeom>
          <a:solidFill>
            <a:srgbClr val="F18D32"/>
          </a:solidFill>
          <a:ln w="9525">
            <a:miter lim="800000"/>
            <a:headEnd/>
            <a:tailEnd/>
          </a:ln>
          <a:effectLst/>
        </p:spPr>
        <p:txBody>
          <a:bodyPr wrap="none" anchor="ctr">
            <a:flatTx/>
          </a:bodyPr>
          <a:lstStyle/>
          <a:p>
            <a:pPr marL="342900" indent="-342900">
              <a:buFontTx/>
              <a:buAutoNum type="arabicPeriod"/>
              <a:defRPr/>
            </a:pPr>
            <a:endParaRPr lang="ru-RU" sz="1400" dirty="0"/>
          </a:p>
          <a:p>
            <a:pPr marL="342900" indent="-342900">
              <a:buFontTx/>
              <a:buAutoNum type="arabicPeriod"/>
              <a:defRPr/>
            </a:pPr>
            <a:endParaRPr lang="ru-RU" sz="1400" dirty="0"/>
          </a:p>
          <a:p>
            <a:pPr indent="179388">
              <a:defRPr/>
            </a:pPr>
            <a:r>
              <a:rPr lang="ru-RU" sz="1400" dirty="0"/>
              <a:t>НАЧАЛЬНОЕ, ОСНОВНОЕ </a:t>
            </a:r>
          </a:p>
          <a:p>
            <a:pPr indent="179388">
              <a:defRPr/>
            </a:pPr>
            <a:r>
              <a:rPr lang="ru-RU" sz="1400" dirty="0"/>
              <a:t>ОБЩЕЕ ОБРАЗОВАНИЕ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9220" name="Rectangle 15"/>
          <p:cNvSpPr>
            <a:spLocks noChangeArrowheads="1"/>
          </p:cNvSpPr>
          <p:nvPr/>
        </p:nvSpPr>
        <p:spPr bwMode="auto">
          <a:xfrm>
            <a:off x="2195736" y="2871790"/>
            <a:ext cx="2574032" cy="1079500"/>
          </a:xfrm>
          <a:prstGeom prst="rect">
            <a:avLst/>
          </a:prstGeom>
          <a:solidFill>
            <a:srgbClr val="F5AD6B"/>
          </a:solidFill>
          <a:ln w="9525">
            <a:miter lim="800000"/>
            <a:headEnd/>
            <a:tailEnd/>
          </a:ln>
        </p:spPr>
        <p:txBody>
          <a:bodyPr wrap="none" anchor="ctr">
            <a:flatTx/>
          </a:bodyPr>
          <a:lstStyle/>
          <a:p>
            <a:endParaRPr lang="ru-RU" altLang="ru-RU" sz="1400" dirty="0"/>
          </a:p>
          <a:p>
            <a:pPr marL="179388"/>
            <a:r>
              <a:rPr lang="ru-RU" altLang="ru-RU" sz="1400" dirty="0"/>
              <a:t>СРЕДНЕЕ </a:t>
            </a:r>
            <a:endParaRPr lang="ru-RU" altLang="ru-RU" sz="1400" dirty="0" smtClean="0"/>
          </a:p>
          <a:p>
            <a:pPr marL="179388"/>
            <a:r>
              <a:rPr lang="ru-RU" altLang="ru-RU" sz="1400" dirty="0" smtClean="0"/>
              <a:t>ОБЩЕЕ </a:t>
            </a:r>
            <a:r>
              <a:rPr lang="ru-RU" altLang="ru-RU" sz="1400" dirty="0"/>
              <a:t>ОБРАЗОВАНИЕ</a:t>
            </a:r>
          </a:p>
          <a:p>
            <a:endParaRPr lang="ru-RU" altLang="ru-RU" dirty="0"/>
          </a:p>
        </p:txBody>
      </p:sp>
      <p:sp>
        <p:nvSpPr>
          <p:cNvPr id="9221" name="Rectangle 16"/>
          <p:cNvSpPr>
            <a:spLocks noChangeArrowheads="1"/>
          </p:cNvSpPr>
          <p:nvPr/>
        </p:nvSpPr>
        <p:spPr bwMode="auto">
          <a:xfrm>
            <a:off x="3275856" y="1772816"/>
            <a:ext cx="2239119" cy="1079500"/>
          </a:xfrm>
          <a:prstGeom prst="rect">
            <a:avLst/>
          </a:prstGeom>
          <a:solidFill>
            <a:srgbClr val="F8C99E"/>
          </a:solidFill>
          <a:ln w="9525">
            <a:miter lim="800000"/>
            <a:headEnd/>
            <a:tailEnd/>
          </a:ln>
        </p:spPr>
        <p:txBody>
          <a:bodyPr wrap="none" anchor="ctr">
            <a:flatTx/>
          </a:bodyPr>
          <a:lstStyle/>
          <a:p>
            <a:endParaRPr lang="ru-RU" altLang="ru-RU" sz="1400" dirty="0"/>
          </a:p>
          <a:p>
            <a:pPr marL="179388"/>
            <a:r>
              <a:rPr lang="ru-RU" altLang="ru-RU" sz="1400" dirty="0"/>
              <a:t>ПОСТИНТЕРНАТНОЕ </a:t>
            </a:r>
          </a:p>
          <a:p>
            <a:pPr marL="179388"/>
            <a:r>
              <a:rPr lang="ru-RU" altLang="ru-RU" sz="1400" dirty="0"/>
              <a:t>СОПРОВОЖДЕНИЕ</a:t>
            </a:r>
          </a:p>
          <a:p>
            <a:endParaRPr lang="ru-RU" altLang="ru-RU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249016" y="4797152"/>
            <a:ext cx="4267200" cy="1208112"/>
          </a:xfrm>
          <a:prstGeom prst="rect">
            <a:avLst/>
          </a:prstGeom>
          <a:solidFill>
            <a:schemeClr val="bg1">
              <a:lumMod val="75000"/>
              <a:alpha val="65000"/>
            </a:schemeClr>
          </a:solidFill>
          <a:ln w="12700">
            <a:solidFill>
              <a:schemeClr val="bg1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ФОРМИРОВАНИЕ ОСНОВ ДЛЯ ПРОФЕССИОНАЛЬНОГО САМООПРЕДЕЛЕНИЯ:</a:t>
            </a:r>
          </a:p>
          <a:p>
            <a:pPr marL="179388" indent="-179388">
              <a:spcBef>
                <a:spcPts val="0"/>
              </a:spcBef>
              <a:spcAft>
                <a:spcPts val="0"/>
              </a:spcAft>
              <a:buSzPts val="1200"/>
              <a:buFont typeface="Courier New"/>
              <a:buChar char="­"/>
              <a:tabLst>
                <a:tab pos="457200" algn="l"/>
              </a:tabLst>
              <a:defRPr/>
            </a:pPr>
            <a:r>
              <a:rPr lang="ru-RU" sz="1200" dirty="0">
                <a:solidFill>
                  <a:schemeClr val="tx1"/>
                </a:solidFill>
              </a:rPr>
              <a:t>информирование о рынке труда, проведение экскурсий на предприятия</a:t>
            </a:r>
          </a:p>
          <a:p>
            <a:pPr marL="179388" indent="-179388">
              <a:spcBef>
                <a:spcPts val="0"/>
              </a:spcBef>
              <a:spcAft>
                <a:spcPts val="0"/>
              </a:spcAft>
              <a:buSzPts val="1200"/>
              <a:buFont typeface="Courier New"/>
              <a:buChar char="­"/>
              <a:tabLst>
                <a:tab pos="457200" algn="l"/>
              </a:tabLst>
              <a:defRPr/>
            </a:pPr>
            <a:r>
              <a:rPr lang="ru-RU" sz="1200" dirty="0">
                <a:solidFill>
                  <a:schemeClr val="tx1"/>
                </a:solidFill>
              </a:rPr>
              <a:t>организация трудовых и профессиональных проб</a:t>
            </a:r>
          </a:p>
          <a:p>
            <a:pPr marL="179388" indent="-179388">
              <a:spcBef>
                <a:spcPts val="0"/>
              </a:spcBef>
              <a:spcAft>
                <a:spcPts val="0"/>
              </a:spcAft>
              <a:buSzPts val="1200"/>
              <a:buFont typeface="Courier New"/>
              <a:buChar char="­"/>
              <a:tabLst>
                <a:tab pos="457200" algn="l"/>
              </a:tabLst>
              <a:defRPr/>
            </a:pPr>
            <a:r>
              <a:rPr lang="ru-RU" sz="1200" dirty="0">
                <a:solidFill>
                  <a:schemeClr val="tx1"/>
                </a:solidFill>
              </a:rPr>
              <a:t>формирование отношения к труду как ценности и др.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477739" y="3431966"/>
            <a:ext cx="4495800" cy="861130"/>
          </a:xfrm>
          <a:prstGeom prst="rect">
            <a:avLst/>
          </a:prstGeom>
          <a:solidFill>
            <a:schemeClr val="bg1">
              <a:lumMod val="75000"/>
              <a:alpha val="65000"/>
            </a:schemeClr>
          </a:solidFill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ПОСТРОЕНИЕ ИНДИВИДУАЛЬНОГО ОБРАЗОВАТЕЛЬНО-ПРОФЕССИОНАЛЬНОГО ПРОЕКТА </a:t>
            </a:r>
            <a:r>
              <a:rPr lang="ru-RU" sz="1200" dirty="0">
                <a:solidFill>
                  <a:schemeClr val="tx1"/>
                </a:solidFill>
              </a:rPr>
              <a:t>для каждого выпускника </a:t>
            </a:r>
            <a:r>
              <a:rPr lang="ru-RU" sz="1200" dirty="0" smtClean="0">
                <a:solidFill>
                  <a:schemeClr val="tx1"/>
                </a:solidFill>
              </a:rPr>
              <a:t/>
            </a:r>
            <a:br>
              <a:rPr lang="ru-RU" sz="1200" dirty="0" smtClean="0">
                <a:solidFill>
                  <a:schemeClr val="tx1"/>
                </a:solidFill>
              </a:rPr>
            </a:br>
            <a:r>
              <a:rPr lang="ru-RU" sz="1200" dirty="0" smtClean="0">
                <a:solidFill>
                  <a:schemeClr val="tx1"/>
                </a:solidFill>
              </a:rPr>
              <a:t>с </a:t>
            </a:r>
            <a:r>
              <a:rPr lang="ru-RU" sz="1200" dirty="0">
                <a:solidFill>
                  <a:schemeClr val="tx1"/>
                </a:solidFill>
              </a:rPr>
              <a:t>учётом интересов, возможностей, реальной ситуации на рынке труда и профессионального образования.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34000" y="2333972"/>
            <a:ext cx="2667000" cy="806996"/>
          </a:xfrm>
          <a:prstGeom prst="rect">
            <a:avLst/>
          </a:prstGeom>
          <a:solidFill>
            <a:schemeClr val="bg1">
              <a:lumMod val="75000"/>
              <a:alpha val="65000"/>
            </a:schemeClr>
          </a:solidFill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ОКАЗАНИЕ ПОМОЩИ </a:t>
            </a:r>
            <a:br>
              <a:rPr lang="ru-RU" sz="1200" b="1" dirty="0">
                <a:solidFill>
                  <a:schemeClr val="tx1"/>
                </a:solidFill>
              </a:rPr>
            </a:br>
            <a:r>
              <a:rPr lang="ru-RU" sz="1200" b="1" dirty="0">
                <a:solidFill>
                  <a:schemeClr val="tx1"/>
                </a:solidFill>
              </a:rPr>
              <a:t>В ЖИЗНЕННОМ </a:t>
            </a:r>
            <a:r>
              <a:rPr lang="ru-RU" sz="1200" b="1" dirty="0" smtClean="0">
                <a:solidFill>
                  <a:schemeClr val="tx1"/>
                </a:solidFill>
              </a:rPr>
              <a:t>ОБУСТРОЙСТВЕ, </a:t>
            </a:r>
            <a:r>
              <a:rPr lang="ru-RU" sz="1200" b="1" dirty="0">
                <a:solidFill>
                  <a:schemeClr val="tx1"/>
                </a:solidFill>
              </a:rPr>
              <a:t>ОБРАЗОВАТЕЛЬНОЙ И ПРОФЕССИОНАЛЬНОЙ АДАПТАЦИИ </a:t>
            </a:r>
          </a:p>
        </p:txBody>
      </p:sp>
      <p:sp>
        <p:nvSpPr>
          <p:cNvPr id="9" name="Прямоугольный треугольник 8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B05A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9524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F18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F18D3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531221" y="192476"/>
            <a:ext cx="7505275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Days" pitchFamily="2" charset="0"/>
              </a:rPr>
              <a:t>Цели, задачи</a:t>
            </a:r>
            <a:r>
              <a:rPr lang="ru-RU" b="1" dirty="0" smtClean="0">
                <a:solidFill>
                  <a:schemeClr val="accent6"/>
                </a:solidFill>
                <a:latin typeface="Days" pitchFamily="2" charset="0"/>
              </a:rPr>
              <a:t>, деятельности </a:t>
            </a:r>
            <a:r>
              <a:rPr lang="ru-RU" b="1" dirty="0">
                <a:solidFill>
                  <a:schemeClr val="accent6"/>
                </a:solidFill>
                <a:latin typeface="Days" pitchFamily="2" charset="0"/>
              </a:rPr>
              <a:t>по сопровождению профессионального самоопределения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9076" y="224152"/>
            <a:ext cx="326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5820" y="387990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25012" y="276279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20235" y="169138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50643"/>
      </p:ext>
    </p:extLst>
  </p:cSld>
  <p:clrMapOvr>
    <a:masterClrMapping/>
  </p:clrMapOvr>
  <p:transition advTm="32598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/>
          <p:cNvSpPr/>
          <p:nvPr/>
        </p:nvSpPr>
        <p:spPr>
          <a:xfrm rot="18900000">
            <a:off x="1309005" y="627725"/>
            <a:ext cx="222083" cy="231635"/>
          </a:xfrm>
          <a:prstGeom prst="rtTriangle">
            <a:avLst/>
          </a:prstGeom>
          <a:solidFill>
            <a:srgbClr val="B05A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69524"/>
            <a:ext cx="8604448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791"/>
            <a:ext cx="741600" cy="636087"/>
          </a:xfrm>
          <a:prstGeom prst="rect">
            <a:avLst/>
          </a:prstGeom>
          <a:solidFill>
            <a:srgbClr val="F18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1062661" y="260648"/>
            <a:ext cx="360040" cy="643230"/>
          </a:xfrm>
          <a:prstGeom prst="rtTriangle">
            <a:avLst/>
          </a:prstGeom>
          <a:solidFill>
            <a:srgbClr val="F18D3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91260" y="211138"/>
            <a:ext cx="7505275" cy="646331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r>
              <a:rPr lang="ru-RU" b="1" dirty="0">
                <a:solidFill>
                  <a:srgbClr val="F18D32"/>
                </a:solidFill>
                <a:latin typeface="Days" pitchFamily="2" charset="0"/>
              </a:rPr>
              <a:t>Цели, задачи, </a:t>
            </a:r>
            <a:r>
              <a:rPr lang="ru-RU" b="1" dirty="0" smtClean="0">
                <a:solidFill>
                  <a:srgbClr val="F18D32"/>
                </a:solidFill>
                <a:latin typeface="Days" pitchFamily="2" charset="0"/>
              </a:rPr>
              <a:t>деятельности </a:t>
            </a:r>
            <a:r>
              <a:rPr lang="ru-RU" b="1" dirty="0">
                <a:solidFill>
                  <a:srgbClr val="F18D32"/>
                </a:solidFill>
                <a:latin typeface="Days" pitchFamily="2" charset="0"/>
              </a:rPr>
              <a:t>по сопровождению профессионального </a:t>
            </a:r>
            <a:r>
              <a:rPr lang="ru-RU" b="1" dirty="0" smtClean="0">
                <a:solidFill>
                  <a:srgbClr val="F18D32"/>
                </a:solidFill>
                <a:latin typeface="Days" pitchFamily="2" charset="0"/>
              </a:rPr>
              <a:t>самоопределения</a:t>
            </a:r>
            <a:endParaRPr lang="ru-RU" b="1" dirty="0">
              <a:solidFill>
                <a:srgbClr val="7030A0"/>
              </a:solidFill>
              <a:latin typeface="Days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5504" y="2175552"/>
            <a:ext cx="3396007" cy="17200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400" dirty="0"/>
              <a:t>Создать условия, обеспечивающие помощь детям-сиротам и детям, оставшимся без попечения </a:t>
            </a:r>
            <a:r>
              <a:rPr lang="ru-RU" sz="1400" dirty="0" smtClean="0"/>
              <a:t>родителей, </a:t>
            </a:r>
            <a:br>
              <a:rPr lang="ru-RU" sz="1400" dirty="0" smtClean="0"/>
            </a:br>
            <a:r>
              <a:rPr lang="ru-RU" sz="1400" dirty="0" smtClean="0"/>
              <a:t>в </a:t>
            </a:r>
            <a:r>
              <a:rPr lang="ru-RU" sz="1400" dirty="0"/>
              <a:t>профессиональном самоопределении, </a:t>
            </a:r>
            <a:r>
              <a:rPr lang="ru-RU" sz="1400" dirty="0" smtClean="0"/>
              <a:t>адаптации </a:t>
            </a:r>
            <a:r>
              <a:rPr lang="ru-RU" sz="1400" dirty="0"/>
              <a:t>в социуме и реализации дальнейших профессиональных и жизненных </a:t>
            </a:r>
            <a:r>
              <a:rPr lang="ru-RU" sz="1400" dirty="0" smtClean="0"/>
              <a:t>планов.</a:t>
            </a:r>
            <a:endParaRPr lang="ru-RU" sz="1400" dirty="0"/>
          </a:p>
          <a:p>
            <a:endParaRPr lang="ru-RU" sz="1100" dirty="0"/>
          </a:p>
          <a:p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2175552"/>
            <a:ext cx="4355976" cy="4347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00"/>
              </a:spcAft>
            </a:pPr>
            <a:r>
              <a:rPr lang="ru-RU" sz="1200" dirty="0"/>
              <a:t>1. Создать (усовершенствовать) ресурсное обеспечение </a:t>
            </a:r>
            <a:r>
              <a:rPr lang="ru-RU" sz="1200" dirty="0" smtClean="0"/>
              <a:t>сопровождения </a:t>
            </a:r>
            <a:r>
              <a:rPr lang="ru-RU" sz="1200" dirty="0"/>
              <a:t>профессионального самоопределения воспитанников ОДС, их адаптации в социуме и реализации дальнейших профессиональных и жизненных планов: </a:t>
            </a:r>
            <a:r>
              <a:rPr lang="ru-RU" sz="1200" dirty="0" smtClean="0"/>
              <a:t>нормативно-правовое, кадровое, информационно-методическое, материально-техническое, мотивационное </a:t>
            </a:r>
            <a:r>
              <a:rPr lang="ru-RU" sz="1200" dirty="0"/>
              <a:t>и др.</a:t>
            </a:r>
          </a:p>
          <a:p>
            <a:pPr lvl="0">
              <a:spcAft>
                <a:spcPts val="300"/>
              </a:spcAft>
            </a:pPr>
            <a:r>
              <a:rPr lang="ru-RU" sz="1200" dirty="0"/>
              <a:t>2. </a:t>
            </a:r>
            <a:r>
              <a:rPr lang="ru-RU" sz="1200" dirty="0" smtClean="0"/>
              <a:t>Обеспечить сопровождение  </a:t>
            </a:r>
            <a:r>
              <a:rPr lang="ru-RU" sz="1200" dirty="0"/>
              <a:t>профессионального самоопределения: индивидуальное и групповое консультирование, участие в целевых всероссийских, региональных, муниципальных мероприятиях, обеспечение возможности прохождения профессиональных проб и знакомства с профессиями на практике и др</a:t>
            </a:r>
            <a:r>
              <a:rPr lang="ru-RU" sz="1200" dirty="0" smtClean="0"/>
              <a:t>. </a:t>
            </a:r>
          </a:p>
          <a:p>
            <a:pPr lvl="0">
              <a:spcAft>
                <a:spcPts val="300"/>
              </a:spcAft>
            </a:pPr>
            <a:r>
              <a:rPr lang="ru-RU" sz="1200" dirty="0" smtClean="0"/>
              <a:t>3. Выявление интересов и склонностей воспитанников, первичных профессиональных намерений, определение социальных установок</a:t>
            </a:r>
            <a:endParaRPr lang="ru-RU" sz="1200" dirty="0"/>
          </a:p>
          <a:p>
            <a:pPr lvl="0">
              <a:spcAft>
                <a:spcPts val="300"/>
              </a:spcAft>
            </a:pPr>
            <a:r>
              <a:rPr lang="ru-RU" sz="1200" dirty="0"/>
              <a:t>3. </a:t>
            </a:r>
            <a:r>
              <a:rPr lang="ru-RU" sz="1200" dirty="0" smtClean="0"/>
              <a:t>Обеспечить  сопровождение </a:t>
            </a:r>
            <a:r>
              <a:rPr lang="ru-RU" sz="1200" dirty="0"/>
              <a:t>на этапе жизнеустройства и постинтернатного сопровождения: консультирование, оказание психолого-педагогической поддержки.</a:t>
            </a:r>
          </a:p>
          <a:p>
            <a:pPr lvl="0">
              <a:spcAft>
                <a:spcPts val="300"/>
              </a:spcAft>
            </a:pPr>
            <a:r>
              <a:rPr lang="ru-RU" sz="1200" dirty="0"/>
              <a:t>4. Провести </a:t>
            </a:r>
            <a:r>
              <a:rPr lang="ru-RU" sz="1200" dirty="0" smtClean="0"/>
              <a:t>мониторинг  </a:t>
            </a:r>
            <a:r>
              <a:rPr lang="ru-RU" sz="1200" dirty="0"/>
              <a:t>результатов жизнеустройства, реализации профессионально-образовательных </a:t>
            </a:r>
            <a:r>
              <a:rPr lang="ru-RU" sz="1200" dirty="0" smtClean="0"/>
              <a:t>планов воспитанников</a:t>
            </a:r>
          </a:p>
          <a:p>
            <a:pPr lvl="0">
              <a:spcAft>
                <a:spcPts val="300"/>
              </a:spcAft>
            </a:pPr>
            <a:r>
              <a:rPr lang="ru-RU" sz="1200" dirty="0" smtClean="0"/>
              <a:t>5.Формирование трудовых умений и навыков</a:t>
            </a:r>
            <a:endParaRPr lang="ru-RU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549076" y="224152"/>
            <a:ext cx="326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Days" pitchFamily="2" charset="0"/>
              </a:rPr>
              <a:t>2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674690" y="2216351"/>
            <a:ext cx="3096344" cy="0"/>
          </a:xfrm>
          <a:prstGeom prst="line">
            <a:avLst/>
          </a:prstGeom>
          <a:ln w="19050">
            <a:solidFill>
              <a:srgbClr val="F18D3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80504" y="2216351"/>
            <a:ext cx="3888432" cy="0"/>
          </a:xfrm>
          <a:prstGeom prst="line">
            <a:avLst/>
          </a:prstGeom>
          <a:ln w="19050">
            <a:solidFill>
              <a:srgbClr val="F18D3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9076" y="1860080"/>
            <a:ext cx="3396007" cy="28890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1400" b="1" dirty="0">
                <a:solidFill>
                  <a:srgbClr val="F18D32"/>
                </a:solidFill>
              </a:rPr>
              <a:t>ГЛАВНАЯ ЦЕЛЬ</a:t>
            </a:r>
          </a:p>
          <a:p>
            <a:r>
              <a:rPr lang="ru-RU" sz="14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908574"/>
            <a:ext cx="1754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F18D32"/>
                </a:solidFill>
              </a:rPr>
              <a:t>ОСНОВНЫЕ ЗАДАЧИ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63687"/>
              </p:ext>
            </p:extLst>
          </p:nvPr>
        </p:nvGraphicFramePr>
        <p:xfrm>
          <a:off x="566678" y="4149080"/>
          <a:ext cx="3312368" cy="217606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7266">
                <a:tc>
                  <a:txBody>
                    <a:bodyPr/>
                    <a:lstStyle/>
                    <a:p>
                      <a:r>
                        <a:rPr lang="ru-RU" sz="1400" dirty="0"/>
                        <a:t>Поставлена цель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13 </a:t>
                      </a:r>
                      <a:r>
                        <a:rPr lang="ru-RU" sz="1400" dirty="0"/>
                        <a:t>организаций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400" dirty="0"/>
                        <a:t>1 задача</a:t>
                      </a:r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 8 организаций</a:t>
                      </a:r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1264">
                <a:tc>
                  <a:txBody>
                    <a:bodyPr/>
                    <a:lstStyle/>
                    <a:p>
                      <a:r>
                        <a:rPr lang="ru-RU" sz="1400" dirty="0"/>
                        <a:t>2 задача</a:t>
                      </a: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 организаций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2488">
                <a:tc>
                  <a:txBody>
                    <a:bodyPr/>
                    <a:lstStyle/>
                    <a:p>
                      <a:r>
                        <a:rPr lang="ru-RU" sz="1400" dirty="0"/>
                        <a:t>3 задача</a:t>
                      </a: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 </a:t>
                      </a:r>
                      <a:r>
                        <a:rPr lang="ru-RU" sz="1400" dirty="0"/>
                        <a:t>организаций</a:t>
                      </a: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ru-RU" sz="1400" dirty="0"/>
                        <a:t>4 задача </a:t>
                      </a:r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4 </a:t>
                      </a:r>
                      <a:r>
                        <a:rPr lang="ru-RU" sz="1400" dirty="0" smtClean="0"/>
                        <a:t>организации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 задача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 организация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240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 задача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 организация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563670" y="903878"/>
            <a:ext cx="4364306" cy="307777"/>
          </a:xfrm>
          <a:prstGeom prst="rect">
            <a:avLst/>
          </a:prstGeom>
          <a:solidFill>
            <a:srgbClr val="F18D32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Days" pitchFamily="2" charset="0"/>
              </a:rPr>
              <a:t>2.1. ЦЕЛИ И ЗАДАЧИ</a:t>
            </a:r>
            <a:endParaRPr lang="ru-RU" sz="1400" b="1" dirty="0">
              <a:solidFill>
                <a:schemeClr val="bg1"/>
              </a:solidFill>
              <a:latin typeface="Days" pitchFamily="2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200" smtClean="0"/>
              <a:pPr/>
              <a:t>9</a:t>
            </a:fld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67284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62470</TotalTime>
  <Words>9926</Words>
  <Application>Microsoft Office PowerPoint</Application>
  <PresentationFormat>Экран (4:3)</PresentationFormat>
  <Paragraphs>2523</Paragraphs>
  <Slides>57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4" baseType="lpstr">
      <vt:lpstr>Arial</vt:lpstr>
      <vt:lpstr>Calibri</vt:lpstr>
      <vt:lpstr>Courier New</vt:lpstr>
      <vt:lpstr>Days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1689</cp:revision>
  <cp:lastPrinted>2024-03-12T07:53:14Z</cp:lastPrinted>
  <dcterms:created xsi:type="dcterms:W3CDTF">2019-03-21T08:46:09Z</dcterms:created>
  <dcterms:modified xsi:type="dcterms:W3CDTF">2024-04-10T06:12:21Z</dcterms:modified>
</cp:coreProperties>
</file>