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57" r:id="rId4"/>
    <p:sldId id="263" r:id="rId5"/>
    <p:sldId id="264" r:id="rId6"/>
    <p:sldId id="265" r:id="rId7"/>
    <p:sldId id="258" r:id="rId8"/>
    <p:sldId id="266" r:id="rId9"/>
    <p:sldId id="259" r:id="rId10"/>
    <p:sldId id="260" r:id="rId11"/>
    <p:sldId id="261" r:id="rId12"/>
    <p:sldId id="267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981"/>
    <a:srgbClr val="8804A0"/>
    <a:srgbClr val="03AED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086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73A80-B91C-4CB4-B7B5-5D1EC9CF3DD3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E48FB-1509-4A94-8075-2AF00A1A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79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E48FB-1509-4A94-8075-2AF00A1A7E3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5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6243"/>
            <a:ext cx="914400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2149" y="755385"/>
            <a:ext cx="77048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20981"/>
                </a:solidFill>
              </a:rPr>
              <a:t>КООРДИНАЦИОННЫЙ СОВЕТ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b="1" dirty="0" smtClean="0">
                <a:solidFill>
                  <a:srgbClr val="8804A0"/>
                </a:solidFill>
              </a:rPr>
              <a:t>ПО ПРОФИЛАКТИКЕ БЕЗНАДЗОРНОСТИ </a:t>
            </a:r>
            <a:br>
              <a:rPr lang="ru-RU" sz="2000" b="1" dirty="0" smtClean="0">
                <a:solidFill>
                  <a:srgbClr val="8804A0"/>
                </a:solidFill>
              </a:rPr>
            </a:br>
            <a:r>
              <a:rPr lang="ru-RU" sz="2000" b="1" dirty="0" smtClean="0">
                <a:solidFill>
                  <a:srgbClr val="8804A0"/>
                </a:solidFill>
              </a:rPr>
              <a:t>И ПРАВОНАРУШЕНИЙ НЕСОВЕРШЕННОЛЕТНИХ </a:t>
            </a:r>
            <a:br>
              <a:rPr lang="ru-RU" sz="2000" b="1" dirty="0" smtClean="0">
                <a:solidFill>
                  <a:srgbClr val="8804A0"/>
                </a:solidFill>
              </a:rPr>
            </a:br>
            <a:r>
              <a:rPr lang="ru-RU" sz="2000" b="1" dirty="0" smtClean="0">
                <a:solidFill>
                  <a:srgbClr val="8804A0"/>
                </a:solidFill>
              </a:rPr>
              <a:t>ПРИ ДЕПАРТАМЕНТЕ ОБРАЗОВАНИЯ ЯРОСЛАВСКОЙ ОБЛАСТИ</a:t>
            </a:r>
            <a:endParaRPr lang="ru-RU" sz="2000" b="1" dirty="0">
              <a:solidFill>
                <a:srgbClr val="8804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0135" y="4299942"/>
            <a:ext cx="1445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 smtClean="0">
                <a:solidFill>
                  <a:srgbClr val="020981"/>
                </a:solidFill>
              </a:rPr>
              <a:t>ЯРОСЛАВЛЬ</a:t>
            </a:r>
          </a:p>
          <a:p>
            <a:pPr algn="r"/>
            <a:r>
              <a:rPr lang="ru-RU" sz="1400" dirty="0" smtClean="0">
                <a:solidFill>
                  <a:srgbClr val="020981"/>
                </a:solidFill>
              </a:rPr>
              <a:t>15 </a:t>
            </a:r>
            <a:r>
              <a:rPr lang="ru-RU" sz="1400" dirty="0">
                <a:solidFill>
                  <a:srgbClr val="020981"/>
                </a:solidFill>
              </a:rPr>
              <a:t>декабря </a:t>
            </a:r>
            <a:r>
              <a:rPr lang="ru-RU" sz="1400" dirty="0" smtClean="0">
                <a:solidFill>
                  <a:srgbClr val="020981"/>
                </a:solidFill>
              </a:rPr>
              <a:t>2021</a:t>
            </a:r>
            <a:endParaRPr lang="ru-RU" sz="1400" dirty="0">
              <a:solidFill>
                <a:srgbClr val="0209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3137" y="0"/>
            <a:ext cx="7650863" cy="400110"/>
          </a:xfrm>
          <a:prstGeom prst="rect">
            <a:avLst/>
          </a:prstGeom>
          <a:solidFill>
            <a:srgbClr val="03AEDF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ПОВЕСТКА ДНЯ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995562"/>
              </p:ext>
            </p:extLst>
          </p:nvPr>
        </p:nvGraphicFramePr>
        <p:xfrm>
          <a:off x="611560" y="771550"/>
          <a:ext cx="7992888" cy="4156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1465"/>
                <a:gridCol w="6591423"/>
              </a:tblGrid>
              <a:tr h="6171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13:30-13.35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2098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2098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Приветственное слово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spc="-10" dirty="0">
                          <a:solidFill>
                            <a:srgbClr val="020981"/>
                          </a:solidFill>
                          <a:effectLst/>
                        </a:rPr>
                        <a:t>Астафьева Светлана Викторовна -  первый заместитель директора департамента образования Ярославской области, председатель совета </a:t>
                      </a:r>
                      <a:endParaRPr lang="ru-RU" sz="1400" b="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1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13:35-13:50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20981"/>
                          </a:solidFill>
                          <a:effectLst/>
                        </a:rPr>
                        <a:t>О деятельности совета: цели, задачи, направления деятельности</a:t>
                      </a:r>
                      <a:endParaRPr lang="ru-RU" sz="1400" b="1" dirty="0">
                        <a:solidFill>
                          <a:srgbClr val="02098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Астафьева Светлана Викторовна - первый заместитель директора департамента образования Ярославской области,  председатель совета 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713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020981"/>
                          </a:solidFill>
                          <a:effectLst/>
                        </a:rPr>
                        <a:t>13:50-14:10</a:t>
                      </a:r>
                      <a:endParaRPr lang="ru-RU" sz="14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20981"/>
                          </a:solidFill>
                          <a:effectLst/>
                        </a:rPr>
                        <a:t>Планирование работы совета. Вопросы для обсуждения</a:t>
                      </a:r>
                      <a:endParaRPr lang="ru-RU" sz="1400" b="1" dirty="0">
                        <a:solidFill>
                          <a:srgbClr val="02098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 err="1">
                          <a:solidFill>
                            <a:srgbClr val="020981"/>
                          </a:solidFill>
                          <a:effectLst/>
                        </a:rPr>
                        <a:t>Волхонская</a:t>
                      </a: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 Алла Игоревна - начальник отдела развития дополнительного образования и воспитания департамента образования Ярославской области, заместитель председателя совета 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1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020981"/>
                          </a:solidFill>
                          <a:effectLst/>
                        </a:rPr>
                        <a:t>14:10-14:35</a:t>
                      </a:r>
                      <a:endParaRPr lang="ru-RU" sz="14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20981"/>
                          </a:solidFill>
                          <a:effectLst/>
                        </a:rPr>
                        <a:t>Профилактическая работа с обучающимся на примере анализа  конкретного случая</a:t>
                      </a:r>
                      <a:endParaRPr lang="ru-RU" sz="1400" b="1" dirty="0">
                        <a:solidFill>
                          <a:srgbClr val="02098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 smtClean="0">
                          <a:solidFill>
                            <a:srgbClr val="020981"/>
                          </a:solidFill>
                          <a:effectLst/>
                        </a:rPr>
                        <a:t>Модератор, Кузнецова </a:t>
                      </a: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Ирина Вениаминовна - директор государственного учреждения Ярославской области «Центр профессиональной ориентации и психологической поддержки «Ресурс»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1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020981"/>
                          </a:solidFill>
                          <a:effectLst/>
                        </a:rPr>
                        <a:t>14:35-14:50</a:t>
                      </a:r>
                      <a:endParaRPr lang="ru-RU" sz="14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rgbClr val="020981"/>
                          </a:solidFill>
                          <a:effectLst/>
                        </a:rPr>
                        <a:t>Подведение итогов заседания</a:t>
                      </a:r>
                      <a:endParaRPr lang="ru-RU" sz="1400" b="1" dirty="0">
                        <a:solidFill>
                          <a:srgbClr val="02098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20981"/>
                          </a:solidFill>
                          <a:effectLst/>
                        </a:rPr>
                        <a:t>Астафьева Светлана Викторовна -  первый заместитель директора департамента образования Ярославской области, председатель совета</a:t>
                      </a:r>
                      <a:endParaRPr lang="ru-RU" sz="14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438" marR="46438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0"/>
            <a:ext cx="1493137" cy="54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33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3136" y="0"/>
            <a:ext cx="7650863" cy="400110"/>
          </a:xfrm>
          <a:prstGeom prst="rect">
            <a:avLst/>
          </a:prstGeom>
          <a:solidFill>
            <a:srgbClr val="03AEDF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ЦЕЛЬ, ЗАДАЧИ И ФУНКЦИИ СОВЕТА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04434" y="69954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solidFill>
                  <a:srgbClr val="020981"/>
                </a:solidFill>
              </a:rPr>
              <a:t>ЦЕЛЬ РАБОТЫ СОВЕТА</a:t>
            </a:r>
          </a:p>
          <a:p>
            <a:r>
              <a:rPr lang="ru-RU" sz="1400" dirty="0" smtClean="0">
                <a:solidFill>
                  <a:srgbClr val="020981"/>
                </a:solidFill>
              </a:rPr>
              <a:t>Обеспечение </a:t>
            </a:r>
            <a:r>
              <a:rPr lang="ru-RU" sz="1400" dirty="0">
                <a:solidFill>
                  <a:srgbClr val="020981"/>
                </a:solidFill>
              </a:rPr>
              <a:t>качества деятельности по профилактике безнадзорности и правонарушений в системе образования Ярославской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1923678"/>
            <a:ext cx="7551712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20981"/>
                </a:solidFill>
              </a:rPr>
              <a:t>Для достижения поставленной цели совет решает следующие </a:t>
            </a:r>
            <a:r>
              <a:rPr lang="ru-RU" sz="1400" b="1" dirty="0" smtClean="0">
                <a:solidFill>
                  <a:srgbClr val="020981"/>
                </a:solidFill>
              </a:rPr>
              <a:t>ЗАДАЧИ</a:t>
            </a:r>
            <a:r>
              <a:rPr lang="ru-RU" sz="1400" dirty="0" smtClean="0">
                <a:solidFill>
                  <a:srgbClr val="020981"/>
                </a:solidFill>
              </a:rPr>
              <a:t>:</a:t>
            </a:r>
            <a:endParaRPr lang="ru-RU" sz="1400" dirty="0">
              <a:solidFill>
                <a:srgbClr val="020981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20981"/>
                </a:solidFill>
              </a:rPr>
              <a:t>определяет </a:t>
            </a:r>
            <a:r>
              <a:rPr lang="ru-RU" sz="1400" dirty="0">
                <a:solidFill>
                  <a:srgbClr val="020981"/>
                </a:solidFill>
              </a:rPr>
              <a:t>стратегию, приоритетные направления, готовит предложения по планированию и реализации деятельности по профилактике безнадзорности и правонарушений несовершеннолетних в системе образования Ярославской области;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20981"/>
                </a:solidFill>
              </a:rPr>
              <a:t>готовит </a:t>
            </a:r>
            <a:r>
              <a:rPr lang="ru-RU" sz="1400" dirty="0">
                <a:solidFill>
                  <a:srgbClr val="020981"/>
                </a:solidFill>
              </a:rPr>
              <a:t>предложения по повышению эффективности функционирования системы профилактики безнадзорности и правонарушений несовершеннолетних, совершенствованию взаимодействия с субъектами профилактики региона;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20981"/>
                </a:solidFill>
              </a:rPr>
              <a:t>вырабатывает </a:t>
            </a:r>
            <a:r>
              <a:rPr lang="ru-RU" sz="1400" dirty="0">
                <a:solidFill>
                  <a:srgbClr val="020981"/>
                </a:solidFill>
              </a:rPr>
              <a:t>предложения по совершенствованию профилактической деятельности с детьми и подростками в системе образования Ярославской области: информационно-методическое, кадровое, нормативно-правовое обеспечение, организация работы в отдельных муниципальных системах и образовательных организациях на основе анализа данных мониторинга и др.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0"/>
            <a:ext cx="1493137" cy="54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05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3137" y="0"/>
            <a:ext cx="7650863" cy="400110"/>
          </a:xfrm>
          <a:prstGeom prst="rect">
            <a:avLst/>
          </a:prstGeom>
          <a:solidFill>
            <a:srgbClr val="03AEDF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ЦЕЛЬ, ЗАДАЧИ И ФУНКЦИИ СОВЕТА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627534"/>
            <a:ext cx="89644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20981"/>
                </a:solidFill>
              </a:rPr>
              <a:t>Совет реализует следующие </a:t>
            </a:r>
            <a:r>
              <a:rPr lang="ru-RU" sz="1400" b="1" dirty="0" smtClean="0">
                <a:solidFill>
                  <a:srgbClr val="020981"/>
                </a:solidFill>
              </a:rPr>
              <a:t>ОСНОВНЫЕ ФУНКЦИИ</a:t>
            </a:r>
            <a:r>
              <a:rPr lang="ru-RU" sz="1200" dirty="0" smtClean="0">
                <a:solidFill>
                  <a:srgbClr val="020981"/>
                </a:solidFill>
              </a:rPr>
              <a:t>:</a:t>
            </a:r>
            <a:endParaRPr lang="ru-RU" sz="1200" dirty="0">
              <a:solidFill>
                <a:srgbClr val="020981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вырабатывает </a:t>
            </a:r>
            <a:r>
              <a:rPr lang="ru-RU" sz="1200" dirty="0">
                <a:solidFill>
                  <a:srgbClr val="020981"/>
                </a:solidFill>
              </a:rPr>
              <a:t>предложения к стратегии деятельности по профилактике безнадзорности и правонарушений в региональной системе образования;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разрабатывает </a:t>
            </a:r>
            <a:r>
              <a:rPr lang="ru-RU" sz="1200" dirty="0">
                <a:solidFill>
                  <a:srgbClr val="020981"/>
                </a:solidFill>
              </a:rPr>
              <a:t>предложения по планированию и реализации профилактической деятельности в системе образования региона;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разрабатывает </a:t>
            </a:r>
            <a:r>
              <a:rPr lang="ru-RU" sz="1200" dirty="0">
                <a:solidFill>
                  <a:srgbClr val="020981"/>
                </a:solidFill>
              </a:rPr>
              <a:t>и вносит предложения по повышению эффективности функционирования профилактической деятельности с детьми и подростками в Ярославской области;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разрабатывает </a:t>
            </a:r>
            <a:r>
              <a:rPr lang="ru-RU" sz="1200" dirty="0">
                <a:solidFill>
                  <a:srgbClr val="020981"/>
                </a:solidFill>
              </a:rPr>
              <a:t>предложения по нормативно-правовому обеспечению деятельности в области профилактики безнадзорности и правонарушений несовершеннолетних в регионе;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вносит </a:t>
            </a:r>
            <a:r>
              <a:rPr lang="ru-RU" sz="1200" dirty="0">
                <a:solidFill>
                  <a:srgbClr val="020981"/>
                </a:solidFill>
              </a:rPr>
              <a:t>предложения по повышению эффективности взаимодействия субъектов профилактики;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анализирует </a:t>
            </a:r>
            <a:r>
              <a:rPr lang="ru-RU" sz="1200" dirty="0">
                <a:solidFill>
                  <a:srgbClr val="020981"/>
                </a:solidFill>
              </a:rPr>
              <a:t>данные мониторинга, рабочие материалы, достигнутые результаты, лучшие практики, информационно-методические разработки и др. в сфере профилактики безнадзорности и правонарушений несовершеннолетних;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рассматривает </a:t>
            </a:r>
            <a:r>
              <a:rPr lang="ru-RU" sz="1200" dirty="0">
                <a:solidFill>
                  <a:srgbClr val="020981"/>
                </a:solidFill>
              </a:rPr>
              <a:t>и аккумулирует предложения органов исполнительной власти, общественных, научных и других организаций по вопросам профилактики безнадзорности и правонарушений несовершеннолетних в системе образования Ярославской области;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проводит </a:t>
            </a:r>
            <a:r>
              <a:rPr lang="ru-RU" sz="1200" dirty="0">
                <a:solidFill>
                  <a:srgbClr val="020981"/>
                </a:solidFill>
              </a:rPr>
              <a:t>экспертизу информационно-методических, нормативно-правовых и других материалов в области профилактики;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анализирует </a:t>
            </a:r>
            <a:r>
              <a:rPr lang="ru-RU" sz="1200" dirty="0">
                <a:solidFill>
                  <a:srgbClr val="020981"/>
                </a:solidFill>
              </a:rPr>
              <a:t>результаты реализации образовательными организациями нормативно-правовых документов, планов мероприятий, методических рекомендаций по направлению профилактической деятельности;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проводит </a:t>
            </a:r>
            <a:r>
              <a:rPr lang="ru-RU" sz="1200" dirty="0">
                <a:solidFill>
                  <a:srgbClr val="020981"/>
                </a:solidFill>
              </a:rPr>
              <a:t>анализ деятельности отдельных образовательных учреждений и муниципальных систем по вопросам профилактики безнадзорности и правонарушений несовершеннолетних на основании запроса департамента образования Ярославской области;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содействует </a:t>
            </a:r>
            <a:r>
              <a:rPr lang="ru-RU" sz="1200" dirty="0">
                <a:solidFill>
                  <a:srgbClr val="020981"/>
                </a:solidFill>
              </a:rPr>
              <a:t>распространению положительного опыта образовательных организаций, муниципальных органов управления образованием, общественных, научных и других организаций в сфере профилактики безнадзорности и правонарушений несовершеннолетних;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20981"/>
                </a:solidFill>
              </a:rPr>
              <a:t>ведет </a:t>
            </a:r>
            <a:r>
              <a:rPr lang="ru-RU" sz="1200" dirty="0">
                <a:solidFill>
                  <a:srgbClr val="020981"/>
                </a:solidFill>
              </a:rPr>
              <a:t>информационно-просветительскую деятельность по вопросам профилактики безнадзорности и правонарушений несовершеннолетних в Ярославской области.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0"/>
            <a:ext cx="1493137" cy="54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36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3137" y="0"/>
            <a:ext cx="7650863" cy="400110"/>
          </a:xfrm>
          <a:prstGeom prst="rect">
            <a:avLst/>
          </a:prstGeom>
          <a:solidFill>
            <a:srgbClr val="03AEDF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СОСТАВ СОВЕТА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631630"/>
              </p:ext>
            </p:extLst>
          </p:nvPr>
        </p:nvGraphicFramePr>
        <p:xfrm>
          <a:off x="179512" y="771550"/>
          <a:ext cx="8784976" cy="4178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/>
                <a:gridCol w="6840760"/>
              </a:tblGrid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Астафьева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Светлана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Викторовна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b="0" dirty="0">
                          <a:solidFill>
                            <a:srgbClr val="020981"/>
                          </a:solidFill>
                          <a:effectLst/>
                        </a:rPr>
                        <a:t>первый заместитель директора департамента образования Ярославской области, председатель совета</a:t>
                      </a:r>
                      <a:endParaRPr lang="ru-RU" sz="1000" b="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Волхонская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Алла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Игоревна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начальник отдела развития дополнительного образования и воспитания департамента образования Ярославской области, заместитель председателя совета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Еремина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Оксана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Николаевна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эксперт отдела развития дополнительного образования и воспитания департамента образования Ярославской области, секретарь совета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Абрамова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Елена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Германовна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начальник отдела дополнительного образования и воспитательной работы департамента образования мэрии города Ярославля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Бланк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Мария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Павловна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директор муниципального учреждения «Центр психолого-педагогической, медицинской и социальной помощи «Содействие», город Ростов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Горюшина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Екатерина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Александровна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руководитель Регионального модельного центра государственного автономного учреждения дополнительного профессионального образования Ярославской области «Институт развития образования»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Груданова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Лариса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Владимировна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начальник управления образования Ростовского муниципального района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Дубовик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Елена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Анатольевна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директор государственного образовательного автономного учреждения дополнительного образования Ярославской области «Центр детей и юношества»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Казакова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Елена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Викторовна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главный специалист отдела развития общего и дополнительного образования Департамента образования Администрации городского округа город Рыбинск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Конева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Елена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Витальевна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заведующий кафедрой общей психологии ФГБОУ ВО «Ярославский государственный университет  </a:t>
                      </a:r>
                      <a:b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</a:b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им. П.Г. Демидова»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Котова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Ирина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Анатольевна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ведущий специалист отдела профессионального образования департамента образования Ярославской области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Кузнецова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Ирина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Вениаминовна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директор государственного учреждения Ярославской области «Центр профессиональной ориентации и психологической поддержки «Ресурс», главный внештатный педагог-психолог в системе образования Ярославской области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Лобанова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Нелли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Николаевна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начальник отдела развития общего и дополнительного образования департамента образования Ярославской области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Луканина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Марина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Федоровна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директор муниципального учреждения «Городской центр психолого-педагогической, медицинской и социальной помощи» города Ярославля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Михайлова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Наталья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Николаевна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начальник отдела государственной поддержки и защиты прав детей департамента образования Ярославской области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Морозова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Светлана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Викторовна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заместитель начальника отдела организации деятельности участковых уполномоченных полиции и подразделений по делам несовершеннолетних УМВД России по Ярославской области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0"/>
            <a:ext cx="1493137" cy="54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75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93137" y="0"/>
            <a:ext cx="7650863" cy="400110"/>
          </a:xfrm>
          <a:prstGeom prst="rect">
            <a:avLst/>
          </a:prstGeom>
          <a:solidFill>
            <a:srgbClr val="03AEDF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СОСТАВ СОВЕТА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049590"/>
              </p:ext>
            </p:extLst>
          </p:nvPr>
        </p:nvGraphicFramePr>
        <p:xfrm>
          <a:off x="179512" y="699542"/>
          <a:ext cx="8784976" cy="396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/>
                <a:gridCol w="6840760"/>
              </a:tblGrid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Орлова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Мария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Валентиновна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b="0" dirty="0">
                          <a:solidFill>
                            <a:srgbClr val="020981"/>
                          </a:solidFill>
                          <a:effectLst/>
                        </a:rPr>
                        <a:t>заведующий отделом организации профилактической работы с детьми и подростками государственного учреждения Ярославской области «Центр профессиональной ориентации и психологической поддержки «Ресурс»</a:t>
                      </a:r>
                      <a:endParaRPr lang="ru-RU" sz="1000" b="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6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Русина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Наталья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Алексеевна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заведующий кафедрой клинической психологии ФГБОУ ВО «Ярославский государственный медицинский университет» Министерства здравоохранения Российской Федерации, главный внештатный специалист по медицинской психологии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Симановская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Ирина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Эдгаровна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заведующий детским диспансерным отделением ГБУЗ ЯО «Ярославская областная клиническая психиатрическая больница», главный внештатный детский специалист  психиатр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Тарханова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Ирина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Юрьевна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директор Института педагогики и психологии ФГБОУ ВО «Ярославский государственный университет  </a:t>
                      </a:r>
                      <a:b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</a:b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им. К.Д. Ушинского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6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Угарова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Марина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Германовна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руководитель отдела социально-психологического сопровождения муниципального образовательного учреждения дополнительного профессионального образования "Городской центр развития образования", город Ярославль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Хорошавина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Елена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Валентиновна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заведующий информационно-методическим отделом государственного учреждения Ярославской области «Центр профессиональной ориентации и психологической поддержки «Ресурс»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Чеканова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Оксана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Яковлевна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директор департамента образования Администрации Тутаевского муниципального района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Чиркун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Ольга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Владимировна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руководитель центра воспитания и социализации государственного автономного учреждения дополнительного профессионального образования Ярославской области «Институт развития образования»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Шелкова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Валентина </a:t>
                      </a: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Анамовна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директор муниципального учреждения «Центр психолого-педагогической, медицинской и социальной помощи «Доверие», город Ярославль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Шишакова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Ирина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Евгеньевна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начальник отдела по делам несовершеннолетних и защите их прав управления по социальной и демографической политике Правительства Ярославской области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Шишкина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Марина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Валериановна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начальник отдела по делам несовершеннолетних и защите их прав мэрии города Ярославля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Шпейнова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Нина 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Николаевна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>
                          <a:solidFill>
                            <a:srgbClr val="020981"/>
                          </a:solidFill>
                          <a:effectLst/>
                        </a:rPr>
                        <a:t>директор муниципального учреждения «Центр психолого-педагогической, медико-социальной помощи «Стимул» Тутаевского муниципального района (по согласованию)</a:t>
                      </a:r>
                      <a:endParaRPr lang="ru-RU" sz="100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Шурова</a:t>
                      </a: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20981"/>
                          </a:solidFill>
                          <a:effectLst/>
                        </a:rPr>
                        <a:t>Дайна </a:t>
                      </a:r>
                      <a:r>
                        <a:rPr lang="ru-RU" sz="1000" dirty="0" err="1">
                          <a:solidFill>
                            <a:srgbClr val="020981"/>
                          </a:solidFill>
                          <a:effectLst/>
                        </a:rPr>
                        <a:t>Пятровна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671185" algn="l"/>
                        </a:tabLst>
                      </a:pPr>
                      <a:r>
                        <a:rPr lang="ru-RU" sz="1000" dirty="0">
                          <a:solidFill>
                            <a:srgbClr val="020981"/>
                          </a:solidFill>
                          <a:effectLst/>
                        </a:rPr>
                        <a:t>заместитель начальника управления опеки и попечительства департамента образования мэрии города Ярославля (по согласованию)</a:t>
                      </a:r>
                      <a:endParaRPr lang="ru-RU" sz="1000" dirty="0">
                        <a:solidFill>
                          <a:srgbClr val="02098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3835" marR="13835" marT="0" marB="0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0"/>
            <a:ext cx="1493137" cy="54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85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2427734"/>
            <a:ext cx="55263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20981"/>
                </a:solidFill>
              </a:rPr>
              <a:t>Приветственное слово</a:t>
            </a:r>
          </a:p>
          <a:p>
            <a:endParaRPr lang="ru-RU" b="1" dirty="0">
              <a:solidFill>
                <a:srgbClr val="020981"/>
              </a:solidFill>
            </a:endParaRPr>
          </a:p>
          <a:p>
            <a:endParaRPr lang="ru-RU" dirty="0">
              <a:solidFill>
                <a:srgbClr val="020981"/>
              </a:solidFill>
            </a:endParaRPr>
          </a:p>
          <a:p>
            <a:r>
              <a:rPr lang="ru-RU" b="1" dirty="0">
                <a:solidFill>
                  <a:srgbClr val="8804A0"/>
                </a:solidFill>
              </a:rPr>
              <a:t>Астафьева Светлана </a:t>
            </a:r>
            <a:r>
              <a:rPr lang="ru-RU" b="1" dirty="0" smtClean="0">
                <a:solidFill>
                  <a:srgbClr val="8804A0"/>
                </a:solidFill>
              </a:rPr>
              <a:t>Викторовна</a:t>
            </a:r>
            <a:r>
              <a:rPr lang="ru-RU" dirty="0" smtClean="0">
                <a:solidFill>
                  <a:srgbClr val="8804A0"/>
                </a:solidFill>
              </a:rPr>
              <a:t/>
            </a:r>
            <a:br>
              <a:rPr lang="ru-RU" dirty="0" smtClean="0">
                <a:solidFill>
                  <a:srgbClr val="8804A0"/>
                </a:solidFill>
              </a:rPr>
            </a:br>
            <a:r>
              <a:rPr lang="ru-RU" dirty="0" smtClean="0">
                <a:solidFill>
                  <a:srgbClr val="8804A0"/>
                </a:solidFill>
              </a:rPr>
              <a:t>первый </a:t>
            </a:r>
            <a:r>
              <a:rPr lang="ru-RU" dirty="0">
                <a:solidFill>
                  <a:srgbClr val="8804A0"/>
                </a:solidFill>
              </a:rPr>
              <a:t>заместитель директора департамента образования Ярославской области,  председатель совета 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546"/>
            <a:ext cx="91440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10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2283718"/>
            <a:ext cx="603041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0981"/>
                </a:solidFill>
              </a:rPr>
              <a:t>О деятельности совета: цели, задачи, направления </a:t>
            </a:r>
            <a:r>
              <a:rPr lang="ru-RU" sz="2000" b="1" dirty="0" smtClean="0">
                <a:solidFill>
                  <a:srgbClr val="020981"/>
                </a:solidFill>
              </a:rPr>
              <a:t>деятельности</a:t>
            </a:r>
          </a:p>
          <a:p>
            <a:endParaRPr lang="ru-RU" b="1" dirty="0">
              <a:solidFill>
                <a:srgbClr val="020981"/>
              </a:solidFill>
            </a:endParaRPr>
          </a:p>
          <a:p>
            <a:endParaRPr lang="ru-RU" dirty="0">
              <a:solidFill>
                <a:srgbClr val="020981"/>
              </a:solidFill>
            </a:endParaRPr>
          </a:p>
          <a:p>
            <a:r>
              <a:rPr lang="ru-RU" b="1" dirty="0">
                <a:solidFill>
                  <a:srgbClr val="8804A0"/>
                </a:solidFill>
              </a:rPr>
              <a:t>Астафьева Светлана </a:t>
            </a:r>
            <a:r>
              <a:rPr lang="ru-RU" b="1" dirty="0" smtClean="0">
                <a:solidFill>
                  <a:srgbClr val="8804A0"/>
                </a:solidFill>
              </a:rPr>
              <a:t>Викторовна</a:t>
            </a:r>
            <a:r>
              <a:rPr lang="ru-RU" dirty="0" smtClean="0">
                <a:solidFill>
                  <a:srgbClr val="8804A0"/>
                </a:solidFill>
              </a:rPr>
              <a:t/>
            </a:r>
            <a:br>
              <a:rPr lang="ru-RU" dirty="0" smtClean="0">
                <a:solidFill>
                  <a:srgbClr val="8804A0"/>
                </a:solidFill>
              </a:rPr>
            </a:br>
            <a:r>
              <a:rPr lang="ru-RU" dirty="0" smtClean="0">
                <a:solidFill>
                  <a:srgbClr val="8804A0"/>
                </a:solidFill>
              </a:rPr>
              <a:t>первый </a:t>
            </a:r>
            <a:r>
              <a:rPr lang="ru-RU" dirty="0">
                <a:solidFill>
                  <a:srgbClr val="8804A0"/>
                </a:solidFill>
              </a:rPr>
              <a:t>заместитель директора департамента образования Ярославской области,  председатель совета 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546"/>
            <a:ext cx="91440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1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2283718"/>
            <a:ext cx="610242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0981"/>
                </a:solidFill>
              </a:rPr>
              <a:t>Планирование работы совета. Вопросы для </a:t>
            </a:r>
            <a:r>
              <a:rPr lang="ru-RU" sz="2000" b="1" dirty="0" smtClean="0">
                <a:solidFill>
                  <a:srgbClr val="020981"/>
                </a:solidFill>
              </a:rPr>
              <a:t>обсуждения</a:t>
            </a:r>
          </a:p>
          <a:p>
            <a:endParaRPr lang="ru-RU" sz="2000" b="1" dirty="0">
              <a:solidFill>
                <a:srgbClr val="020981"/>
              </a:solidFill>
            </a:endParaRPr>
          </a:p>
          <a:p>
            <a:endParaRPr lang="ru-RU" sz="2000" b="1" dirty="0">
              <a:solidFill>
                <a:srgbClr val="020981"/>
              </a:solidFill>
            </a:endParaRPr>
          </a:p>
          <a:p>
            <a:r>
              <a:rPr lang="ru-RU" b="1" dirty="0" err="1">
                <a:solidFill>
                  <a:srgbClr val="8804A0"/>
                </a:solidFill>
              </a:rPr>
              <a:t>Волхонская</a:t>
            </a:r>
            <a:r>
              <a:rPr lang="ru-RU" b="1" dirty="0">
                <a:solidFill>
                  <a:srgbClr val="8804A0"/>
                </a:solidFill>
              </a:rPr>
              <a:t> Алла </a:t>
            </a:r>
            <a:r>
              <a:rPr lang="ru-RU" b="1" dirty="0" smtClean="0">
                <a:solidFill>
                  <a:srgbClr val="8804A0"/>
                </a:solidFill>
              </a:rPr>
              <a:t>Игоревна</a:t>
            </a:r>
            <a:r>
              <a:rPr lang="ru-RU" dirty="0" smtClean="0">
                <a:solidFill>
                  <a:srgbClr val="8804A0"/>
                </a:solidFill>
              </a:rPr>
              <a:t/>
            </a:r>
            <a:br>
              <a:rPr lang="ru-RU" dirty="0" smtClean="0">
                <a:solidFill>
                  <a:srgbClr val="8804A0"/>
                </a:solidFill>
              </a:rPr>
            </a:br>
            <a:r>
              <a:rPr lang="ru-RU" dirty="0" smtClean="0">
                <a:solidFill>
                  <a:srgbClr val="8804A0"/>
                </a:solidFill>
              </a:rPr>
              <a:t>начальник </a:t>
            </a:r>
            <a:r>
              <a:rPr lang="ru-RU" dirty="0">
                <a:solidFill>
                  <a:srgbClr val="8804A0"/>
                </a:solidFill>
              </a:rPr>
              <a:t>отдела развития дополнительного образования и воспитания департамента образования Ярославской области, заместитель председателя совета 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546"/>
            <a:ext cx="91440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91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2211710"/>
            <a:ext cx="567037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20981"/>
                </a:solidFill>
              </a:rPr>
              <a:t>Профилактическая работа с обучающимся на примере анализа  конкретного случая</a:t>
            </a:r>
          </a:p>
          <a:p>
            <a:endParaRPr lang="ru-RU" b="1" dirty="0" smtClean="0">
              <a:solidFill>
                <a:srgbClr val="03AEDF"/>
              </a:solidFill>
            </a:endParaRPr>
          </a:p>
          <a:p>
            <a:endParaRPr lang="ru-RU" b="1" dirty="0">
              <a:solidFill>
                <a:srgbClr val="03AEDF"/>
              </a:solidFill>
            </a:endParaRPr>
          </a:p>
          <a:p>
            <a:r>
              <a:rPr lang="ru-RU" b="1" dirty="0" smtClean="0">
                <a:solidFill>
                  <a:srgbClr val="8804A0"/>
                </a:solidFill>
              </a:rPr>
              <a:t>Кузнецова </a:t>
            </a:r>
            <a:r>
              <a:rPr lang="ru-RU" b="1" dirty="0">
                <a:solidFill>
                  <a:srgbClr val="8804A0"/>
                </a:solidFill>
              </a:rPr>
              <a:t>Ирина </a:t>
            </a:r>
            <a:r>
              <a:rPr lang="ru-RU" b="1" dirty="0" smtClean="0">
                <a:solidFill>
                  <a:srgbClr val="8804A0"/>
                </a:solidFill>
              </a:rPr>
              <a:t>Вениаминовна</a:t>
            </a:r>
            <a:r>
              <a:rPr lang="ru-RU" dirty="0" smtClean="0">
                <a:solidFill>
                  <a:srgbClr val="8804A0"/>
                </a:solidFill>
              </a:rPr>
              <a:t/>
            </a:r>
            <a:br>
              <a:rPr lang="ru-RU" dirty="0" smtClean="0">
                <a:solidFill>
                  <a:srgbClr val="8804A0"/>
                </a:solidFill>
              </a:rPr>
            </a:br>
            <a:r>
              <a:rPr lang="ru-RU" dirty="0" smtClean="0">
                <a:solidFill>
                  <a:srgbClr val="8804A0"/>
                </a:solidFill>
              </a:rPr>
              <a:t>директор </a:t>
            </a:r>
            <a:r>
              <a:rPr lang="ru-RU" dirty="0">
                <a:solidFill>
                  <a:srgbClr val="8804A0"/>
                </a:solidFill>
              </a:rPr>
              <a:t>государственного учреждения Ярославской области «Центр профессиональной ориентации и психологической поддержки «Ресурс»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546"/>
            <a:ext cx="91440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433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2355726"/>
            <a:ext cx="610242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 </a:t>
            </a:r>
            <a:r>
              <a:rPr lang="ru-RU" sz="2000" b="1" dirty="0">
                <a:solidFill>
                  <a:srgbClr val="020981"/>
                </a:solidFill>
              </a:rPr>
              <a:t>Подведение итогов заседания</a:t>
            </a:r>
          </a:p>
          <a:p>
            <a:endParaRPr lang="ru-RU" b="1" dirty="0" smtClean="0">
              <a:solidFill>
                <a:srgbClr val="03AEDF"/>
              </a:solidFill>
            </a:endParaRPr>
          </a:p>
          <a:p>
            <a:endParaRPr lang="ru-RU" b="1" dirty="0">
              <a:solidFill>
                <a:srgbClr val="03AEDF"/>
              </a:solidFill>
            </a:endParaRPr>
          </a:p>
          <a:p>
            <a:r>
              <a:rPr lang="ru-RU" b="1" dirty="0" smtClean="0">
                <a:solidFill>
                  <a:srgbClr val="8804A0"/>
                </a:solidFill>
              </a:rPr>
              <a:t>Астафьева </a:t>
            </a:r>
            <a:r>
              <a:rPr lang="ru-RU" b="1" dirty="0">
                <a:solidFill>
                  <a:srgbClr val="8804A0"/>
                </a:solidFill>
              </a:rPr>
              <a:t>Светлана </a:t>
            </a:r>
            <a:r>
              <a:rPr lang="ru-RU" b="1" dirty="0" smtClean="0">
                <a:solidFill>
                  <a:srgbClr val="8804A0"/>
                </a:solidFill>
              </a:rPr>
              <a:t>Викторовна</a:t>
            </a:r>
            <a:r>
              <a:rPr lang="ru-RU" dirty="0" smtClean="0">
                <a:solidFill>
                  <a:srgbClr val="8804A0"/>
                </a:solidFill>
              </a:rPr>
              <a:t/>
            </a:r>
            <a:br>
              <a:rPr lang="ru-RU" dirty="0" smtClean="0">
                <a:solidFill>
                  <a:srgbClr val="8804A0"/>
                </a:solidFill>
              </a:rPr>
            </a:br>
            <a:r>
              <a:rPr lang="ru-RU" dirty="0" smtClean="0">
                <a:solidFill>
                  <a:srgbClr val="8804A0"/>
                </a:solidFill>
              </a:rPr>
              <a:t>первый </a:t>
            </a:r>
            <a:r>
              <a:rPr lang="ru-RU" dirty="0">
                <a:solidFill>
                  <a:srgbClr val="8804A0"/>
                </a:solidFill>
              </a:rPr>
              <a:t>заместитель директора департамента образования Ярославской области, председатель совета</a:t>
            </a: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546"/>
            <a:ext cx="91440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016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715766"/>
            <a:ext cx="5742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 </a:t>
            </a:r>
            <a:r>
              <a:rPr lang="ru-RU" sz="2000" b="1" dirty="0" smtClean="0">
                <a:solidFill>
                  <a:srgbClr val="020981"/>
                </a:solidFill>
              </a:rPr>
              <a:t>Спасибо за внимание!</a:t>
            </a:r>
            <a:endParaRPr lang="ru-RU" b="1" dirty="0">
              <a:solidFill>
                <a:srgbClr val="03AEDF"/>
              </a:solidFill>
            </a:endParaRPr>
          </a:p>
        </p:txBody>
      </p:sp>
      <p:pic>
        <p:nvPicPr>
          <p:cNvPr id="6" name="Picture 2" descr="C:\Users\1\Desktop\Безимени-112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546"/>
            <a:ext cx="914400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9908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1106</Words>
  <Application>Microsoft Office PowerPoint</Application>
  <PresentationFormat>Экран (16:9)</PresentationFormat>
  <Paragraphs>124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15</cp:revision>
  <dcterms:created xsi:type="dcterms:W3CDTF">2021-12-15T08:53:20Z</dcterms:created>
  <dcterms:modified xsi:type="dcterms:W3CDTF">2021-12-15T10:12:35Z</dcterms:modified>
</cp:coreProperties>
</file>