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6" r:id="rId2"/>
    <p:sldId id="259" r:id="rId3"/>
    <p:sldId id="319" r:id="rId4"/>
    <p:sldId id="330" r:id="rId5"/>
    <p:sldId id="317" r:id="rId6"/>
    <p:sldId id="327" r:id="rId7"/>
    <p:sldId id="329" r:id="rId8"/>
    <p:sldId id="307" r:id="rId9"/>
    <p:sldId id="308" r:id="rId10"/>
    <p:sldId id="310" r:id="rId11"/>
    <p:sldId id="311" r:id="rId12"/>
    <p:sldId id="312" r:id="rId13"/>
    <p:sldId id="313" r:id="rId14"/>
    <p:sldId id="314" r:id="rId15"/>
    <p:sldId id="315" r:id="rId16"/>
    <p:sldId id="295" r:id="rId17"/>
    <p:sldId id="288" r:id="rId18"/>
    <p:sldId id="267" r:id="rId1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FFCC00"/>
    <a:srgbClr val="FFC46D"/>
    <a:srgbClr val="003399"/>
    <a:srgbClr val="F0EA00"/>
    <a:srgbClr val="000000"/>
    <a:srgbClr val="1D208F"/>
    <a:srgbClr val="211E54"/>
    <a:srgbClr val="F4E59C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79" autoAdjust="0"/>
    <p:restoredTop sz="94660"/>
  </p:normalViewPr>
  <p:slideViewPr>
    <p:cSldViewPr>
      <p:cViewPr>
        <p:scale>
          <a:sx n="106" d="100"/>
          <a:sy n="106" d="100"/>
        </p:scale>
        <p:origin x="-8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image" Target="../media/image8.emf"/><Relationship Id="rId4" Type="http://schemas.openxmlformats.org/officeDocument/2006/relationships/image" Target="../media/image11.e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image" Target="../media/image19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image" Target="../media/image18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image" Target="../media/image19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image" Target="../media/image19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image" Target="../media/image19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image" Target="../media/image19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image" Target="../media/image19.e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image" Target="../media/image19.e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image" Target="../media/image19.emf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 bwMode="lt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gray">
          <a:xfrm>
            <a:off x="3886200" y="3124200"/>
            <a:ext cx="5257800" cy="838200"/>
          </a:xfrm>
          <a:extLst>
            <a:ext uri="{AF507438-7753-43E0-B8FC-AC1667EBCBE1}">
              <a14:hiddenEffects xmlns:a14="http://schemas.microsoft.com/office/drawing/2010/main">
                <a:effectLst>
                  <a:outerShdw dist="53882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l">
              <a:defRPr sz="4000"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  <a:endParaRPr lang="en-US" altLang="ru-RU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3962400" y="3810000"/>
            <a:ext cx="5181600" cy="457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  <a:endParaRPr lang="en-US" altLang="ru-RU" noProof="0" smtClean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610350"/>
            <a:ext cx="2133600" cy="171450"/>
          </a:xfrm>
        </p:spPr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610350"/>
            <a:ext cx="2133600" cy="171450"/>
          </a:xfrm>
        </p:spPr>
        <p:txBody>
          <a:bodyPr/>
          <a:lstStyle>
            <a:lvl1pPr>
              <a:defRPr/>
            </a:lvl1pPr>
          </a:lstStyle>
          <a:p>
            <a:fld id="{2D20BB24-DE4E-443F-8AFA-7C7102A7B781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3092" name="Text Box 20"/>
          <p:cNvSpPr txBox="1">
            <a:spLocks noChangeArrowheads="1"/>
          </p:cNvSpPr>
          <p:nvPr/>
        </p:nvSpPr>
        <p:spPr bwMode="gray">
          <a:xfrm>
            <a:off x="7391400" y="6096000"/>
            <a:ext cx="13843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ru-RU" sz="2800" b="1" i="1">
                <a:solidFill>
                  <a:schemeClr val="tx2"/>
                </a:solidFill>
              </a:rPr>
              <a:t>LOGO</a:t>
            </a:r>
          </a:p>
        </p:txBody>
      </p:sp>
      <p:sp>
        <p:nvSpPr>
          <p:cNvPr id="3093" name="Text Box 21"/>
          <p:cNvSpPr txBox="1">
            <a:spLocks noChangeArrowheads="1"/>
          </p:cNvSpPr>
          <p:nvPr/>
        </p:nvSpPr>
        <p:spPr bwMode="gray">
          <a:xfrm>
            <a:off x="5486400" y="304800"/>
            <a:ext cx="32766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/>
            <a:r>
              <a:rPr lang="en-US" altLang="ru-RU" sz="1600" b="1">
                <a:solidFill>
                  <a:schemeClr val="bg2"/>
                </a:solidFill>
              </a:rPr>
              <a:t>“ Add your company slogan ”</a:t>
            </a:r>
          </a:p>
        </p:txBody>
      </p:sp>
      <p:pic>
        <p:nvPicPr>
          <p:cNvPr id="3097" name="Picture 25" descr="cub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838200"/>
            <a:ext cx="3638550" cy="582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D09FF3-35D1-40EE-8E80-E0C67CE0B6E1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920428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6019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6019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5F050C-49C9-4F67-B83A-18EAA4F8F775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118421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7851E0-ED0D-4539-8EF1-B57014E2EBCD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911547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D15D5B-9A6F-4AAA-A4BF-C7C40B03D083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562246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F84A92-F733-466A-9B65-587C3FCF684C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77944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A3CC2A-45E8-4E8A-B0A2-4C223A0257E2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57356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480EB1-9C2E-4B0A-84AD-F5C4C335E7FF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453112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3F5C2C-3BC5-46BC-A5D6-354227AA2CA0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98626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A9044B-ACC8-432F-9DD7-1E46D2FB1361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500659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B8B50A-0F13-4769-AE54-19E3274ADBB5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990696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Rectangle 27"/>
          <p:cNvSpPr>
            <a:spLocks noChangeArrowheads="1"/>
          </p:cNvSpPr>
          <p:nvPr/>
        </p:nvSpPr>
        <p:spPr bwMode="gray">
          <a:xfrm>
            <a:off x="0" y="381000"/>
            <a:ext cx="9144000" cy="6096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1052" name="Picture 28" descr="p1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152400"/>
            <a:ext cx="137160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457200" y="381000"/>
            <a:ext cx="6629400" cy="56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45791" dir="3378596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553200"/>
            <a:ext cx="2133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53200"/>
            <a:ext cx="2895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553200"/>
            <a:ext cx="2133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A3E9819-BFB4-4ADA-9742-A1CFCB90B717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19200"/>
            <a:ext cx="8229600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+mj-lt"/>
          <a:ea typeface="+mj-ea"/>
          <a:cs typeface="+mj-cs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115000"/>
        <a:buFont typeface="Wingdings" pitchFamily="2" charset="2"/>
        <a:buChar char="§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8.e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19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8.e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19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8.e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19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8.emf"/><Relationship Id="rId5" Type="http://schemas.openxmlformats.org/officeDocument/2006/relationships/oleObject" Target="../embeddings/oleObject18.bin"/><Relationship Id="rId4" Type="http://schemas.openxmlformats.org/officeDocument/2006/relationships/image" Target="../media/image19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8.emf"/><Relationship Id="rId5" Type="http://schemas.openxmlformats.org/officeDocument/2006/relationships/oleObject" Target="../embeddings/oleObject20.bin"/><Relationship Id="rId4" Type="http://schemas.openxmlformats.org/officeDocument/2006/relationships/image" Target="../media/image19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8.e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19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18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microsoft.com/office/2007/relationships/hdphoto" Target="../media/hdphoto6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microsoft.com/office/2007/relationships/hdphoto" Target="../media/hdphoto3.wdp"/><Relationship Id="rId3" Type="http://schemas.openxmlformats.org/officeDocument/2006/relationships/image" Target="../media/image12.jpeg"/><Relationship Id="rId7" Type="http://schemas.openxmlformats.org/officeDocument/2006/relationships/image" Target="../media/image9.emf"/><Relationship Id="rId12" Type="http://schemas.openxmlformats.org/officeDocument/2006/relationships/image" Target="../media/image13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11.emf"/><Relationship Id="rId5" Type="http://schemas.openxmlformats.org/officeDocument/2006/relationships/image" Target="../media/image8.emf"/><Relationship Id="rId15" Type="http://schemas.microsoft.com/office/2007/relationships/hdphoto" Target="../media/hdphoto4.wdp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10.emf"/><Relationship Id="rId1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9.e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18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8.e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19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8.e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1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563888" y="1052736"/>
            <a:ext cx="5401592" cy="3384376"/>
          </a:xfrm>
        </p:spPr>
        <p:txBody>
          <a:bodyPr/>
          <a:lstStyle/>
          <a:p>
            <a:pPr algn="r"/>
            <a:r>
              <a:rPr lang="ru-RU" altLang="ru-RU" sz="4800" dirty="0" smtClean="0">
                <a:solidFill>
                  <a:srgbClr val="FFC000"/>
                </a:solidFill>
                <a:latin typeface="Franklin Gothic Medium Cond" panose="020B0606030402020204" pitchFamily="34" charset="0"/>
              </a:rPr>
              <a:t>Территории  развития и  потребность </a:t>
            </a:r>
            <a:br>
              <a:rPr lang="ru-RU" altLang="ru-RU" sz="4800" dirty="0" smtClean="0">
                <a:solidFill>
                  <a:srgbClr val="FFC000"/>
                </a:solidFill>
                <a:latin typeface="Franklin Gothic Medium Cond" panose="020B0606030402020204" pitchFamily="34" charset="0"/>
              </a:rPr>
            </a:br>
            <a:r>
              <a:rPr lang="ru-RU" altLang="ru-RU" sz="4800" dirty="0" smtClean="0">
                <a:solidFill>
                  <a:srgbClr val="FFC000"/>
                </a:solidFill>
                <a:latin typeface="Franklin Gothic Medium Cond" panose="020B0606030402020204" pitchFamily="34" charset="0"/>
              </a:rPr>
              <a:t>в  кадрах </a:t>
            </a:r>
            <a:endParaRPr lang="en-US" altLang="ru-RU" sz="4800" dirty="0">
              <a:solidFill>
                <a:srgbClr val="FFC000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783413" y="260648"/>
            <a:ext cx="2952328" cy="432048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511" y="5805264"/>
            <a:ext cx="1199748" cy="733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28019" y="404664"/>
            <a:ext cx="7848872" cy="563563"/>
          </a:xfrm>
        </p:spPr>
        <p:txBody>
          <a:bodyPr/>
          <a:lstStyle/>
          <a:p>
            <a:pPr algn="l"/>
            <a:r>
              <a:rPr lang="ru-RU" altLang="ru-RU" sz="2800" dirty="0" smtClean="0">
                <a:solidFill>
                  <a:srgbClr val="FFC000"/>
                </a:solidFill>
              </a:rPr>
              <a:t>Сквозные профессии и специальности </a:t>
            </a:r>
            <a:endParaRPr lang="en-US" altLang="ru-RU" sz="2800" dirty="0">
              <a:solidFill>
                <a:srgbClr val="FFC000"/>
              </a:solidFill>
            </a:endParaRPr>
          </a:p>
        </p:txBody>
      </p:sp>
      <p:sp>
        <p:nvSpPr>
          <p:cNvPr id="61443" name="AutoShape 3"/>
          <p:cNvSpPr>
            <a:spLocks noChangeArrowheads="1"/>
          </p:cNvSpPr>
          <p:nvPr/>
        </p:nvSpPr>
        <p:spPr bwMode="auto">
          <a:xfrm>
            <a:off x="5436096" y="2492896"/>
            <a:ext cx="3456384" cy="421711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9CCFF"/>
              </a:gs>
              <a:gs pos="100000">
                <a:srgbClr val="99CCFF">
                  <a:gamma/>
                  <a:tint val="27451"/>
                  <a:invGamma/>
                </a:srgbClr>
              </a:gs>
            </a:gsLst>
            <a:lin ang="5400000" scaled="1"/>
          </a:gradFill>
          <a:ln w="38100">
            <a:solidFill>
              <a:srgbClr val="33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ru-RU" altLang="ru-RU">
              <a:latin typeface="Verdana" pitchFamily="34" charset="0"/>
            </a:endParaRPr>
          </a:p>
        </p:txBody>
      </p:sp>
      <p:sp>
        <p:nvSpPr>
          <p:cNvPr id="61445" name="AutoShape 5"/>
          <p:cNvSpPr>
            <a:spLocks noChangeArrowheads="1"/>
          </p:cNvSpPr>
          <p:nvPr/>
        </p:nvSpPr>
        <p:spPr bwMode="auto">
          <a:xfrm>
            <a:off x="386657" y="2994345"/>
            <a:ext cx="3033464" cy="180280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9CCFF"/>
              </a:gs>
              <a:gs pos="100000">
                <a:srgbClr val="99CCFF">
                  <a:gamma/>
                  <a:tint val="27451"/>
                  <a:invGamma/>
                </a:srgbClr>
              </a:gs>
            </a:gsLst>
            <a:lin ang="5400000" scaled="1"/>
          </a:gradFill>
          <a:ln w="38100">
            <a:solidFill>
              <a:srgbClr val="33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ru-RU" altLang="ru-RU">
              <a:latin typeface="Verdana" pitchFamily="34" charset="0"/>
            </a:endParaRPr>
          </a:p>
        </p:txBody>
      </p:sp>
      <p:sp>
        <p:nvSpPr>
          <p:cNvPr id="61446" name="Text Box 6"/>
          <p:cNvSpPr txBox="1">
            <a:spLocks noChangeArrowheads="1"/>
          </p:cNvSpPr>
          <p:nvPr/>
        </p:nvSpPr>
        <p:spPr bwMode="auto">
          <a:xfrm>
            <a:off x="467544" y="3068960"/>
            <a:ext cx="2871690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200" b="1" dirty="0" smtClean="0">
                <a:solidFill>
                  <a:srgbClr val="000000"/>
                </a:solidFill>
              </a:rPr>
              <a:t>Мастер по ремонту и обслуживанию инженерных систем жилищно-коммунального хозяйства</a:t>
            </a: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200" b="1" dirty="0" smtClean="0">
                <a:solidFill>
                  <a:srgbClr val="000000"/>
                </a:solidFill>
              </a:rPr>
              <a:t>Мастер контрольно-измерительных приборов и автоматики </a:t>
            </a:r>
            <a:r>
              <a:rPr lang="ru-RU" sz="1200" b="1" dirty="0">
                <a:solidFill>
                  <a:srgbClr val="C00000"/>
                </a:solidFill>
                <a:sym typeface="Wingdings"/>
              </a:rPr>
              <a:t></a:t>
            </a:r>
            <a:endParaRPr lang="ru-RU" altLang="ru-RU" sz="1200" b="1" dirty="0" smtClean="0">
              <a:solidFill>
                <a:srgbClr val="C00000"/>
              </a:solidFill>
            </a:endParaRPr>
          </a:p>
        </p:txBody>
      </p:sp>
      <p:sp>
        <p:nvSpPr>
          <p:cNvPr id="61447" name="AutoShape 7"/>
          <p:cNvSpPr>
            <a:spLocks noChangeAspect="1" noChangeArrowheads="1" noTextEdit="1"/>
          </p:cNvSpPr>
          <p:nvPr/>
        </p:nvSpPr>
        <p:spPr bwMode="gray">
          <a:xfrm>
            <a:off x="3222625" y="2995613"/>
            <a:ext cx="909638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448" name="Freeform 8"/>
          <p:cNvSpPr>
            <a:spLocks/>
          </p:cNvSpPr>
          <p:nvPr/>
        </p:nvSpPr>
        <p:spPr bwMode="gray">
          <a:xfrm>
            <a:off x="3322787" y="2823838"/>
            <a:ext cx="903288" cy="12414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  <a:extLst/>
        </p:spPr>
        <p:txBody>
          <a:bodyPr/>
          <a:lstStyle/>
          <a:p>
            <a:endParaRPr lang="ru-RU"/>
          </a:p>
        </p:txBody>
      </p:sp>
      <p:sp>
        <p:nvSpPr>
          <p:cNvPr id="61449" name="AutoShape 9"/>
          <p:cNvSpPr>
            <a:spLocks noChangeAspect="1" noChangeArrowheads="1" noTextEdit="1"/>
          </p:cNvSpPr>
          <p:nvPr/>
        </p:nvSpPr>
        <p:spPr bwMode="gray">
          <a:xfrm flipH="1">
            <a:off x="4868863" y="2995613"/>
            <a:ext cx="909637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450" name="Freeform 10"/>
          <p:cNvSpPr>
            <a:spLocks/>
          </p:cNvSpPr>
          <p:nvPr/>
        </p:nvSpPr>
        <p:spPr bwMode="gray">
          <a:xfrm flipH="1">
            <a:off x="4716016" y="2863040"/>
            <a:ext cx="903287" cy="12414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solidFill>
            <a:srgbClr val="FF9933"/>
          </a:solidFill>
          <a:ln>
            <a:noFill/>
          </a:ln>
          <a:extLst/>
        </p:spPr>
        <p:txBody>
          <a:bodyPr/>
          <a:lstStyle/>
          <a:p>
            <a:endParaRPr lang="ru-RU"/>
          </a:p>
        </p:txBody>
      </p:sp>
      <p:grpSp>
        <p:nvGrpSpPr>
          <p:cNvPr id="61451" name="Group 11"/>
          <p:cNvGrpSpPr>
            <a:grpSpLocks/>
          </p:cNvGrpSpPr>
          <p:nvPr/>
        </p:nvGrpSpPr>
        <p:grpSpPr bwMode="auto">
          <a:xfrm>
            <a:off x="2987824" y="1268760"/>
            <a:ext cx="2998788" cy="1601788"/>
            <a:chOff x="1997" y="1314"/>
            <a:chExt cx="1889" cy="1009"/>
          </a:xfrm>
        </p:grpSpPr>
        <p:grpSp>
          <p:nvGrpSpPr>
            <p:cNvPr id="61452" name="Group 12"/>
            <p:cNvGrpSpPr>
              <a:grpSpLocks/>
            </p:cNvGrpSpPr>
            <p:nvPr/>
          </p:nvGrpSpPr>
          <p:grpSpPr bwMode="auto">
            <a:xfrm>
              <a:off x="1997" y="1404"/>
              <a:ext cx="1889" cy="919"/>
              <a:chOff x="1973" y="1027"/>
              <a:chExt cx="1926" cy="937"/>
            </a:xfrm>
          </p:grpSpPr>
          <p:sp>
            <p:nvSpPr>
              <p:cNvPr id="61453" name="Oval 13"/>
              <p:cNvSpPr>
                <a:spLocks noChangeArrowheads="1"/>
              </p:cNvSpPr>
              <p:nvPr/>
            </p:nvSpPr>
            <p:spPr bwMode="gray">
              <a:xfrm>
                <a:off x="1994" y="1057"/>
                <a:ext cx="1905" cy="907"/>
              </a:xfrm>
              <a:prstGeom prst="ellipse">
                <a:avLst/>
              </a:prstGeom>
              <a:solidFill>
                <a:srgbClr val="FF99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1454" name="Oval 14"/>
              <p:cNvSpPr>
                <a:spLocks noChangeArrowheads="1"/>
              </p:cNvSpPr>
              <p:nvPr/>
            </p:nvSpPr>
            <p:spPr bwMode="gray">
              <a:xfrm>
                <a:off x="1973" y="1027"/>
                <a:ext cx="1905" cy="907"/>
              </a:xfrm>
              <a:prstGeom prst="ellipse">
                <a:avLst/>
              </a:prstGeom>
              <a:gradFill flip="none" rotWithShape="1">
                <a:gsLst>
                  <a:gs pos="0">
                    <a:srgbClr val="FF9933">
                      <a:shade val="30000"/>
                      <a:satMod val="115000"/>
                    </a:srgbClr>
                  </a:gs>
                  <a:gs pos="50000">
                    <a:srgbClr val="FF9933">
                      <a:shade val="67500"/>
                      <a:satMod val="115000"/>
                    </a:srgbClr>
                  </a:gs>
                  <a:gs pos="100000">
                    <a:srgbClr val="FF9933">
                      <a:shade val="100000"/>
                      <a:satMod val="115000"/>
                    </a:srgb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61455" name="Oval 15"/>
            <p:cNvSpPr>
              <a:spLocks noChangeArrowheads="1"/>
            </p:cNvSpPr>
            <p:nvPr/>
          </p:nvSpPr>
          <p:spPr bwMode="gray">
            <a:xfrm>
              <a:off x="2086" y="1314"/>
              <a:ext cx="1691" cy="845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61456" name="Oval 16"/>
            <p:cNvSpPr>
              <a:spLocks noChangeArrowheads="1"/>
            </p:cNvSpPr>
            <p:nvPr/>
          </p:nvSpPr>
          <p:spPr bwMode="gray">
            <a:xfrm>
              <a:off x="2108" y="1319"/>
              <a:ext cx="1650" cy="8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34902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61457" name="Oval 17"/>
            <p:cNvSpPr>
              <a:spLocks noChangeArrowheads="1"/>
            </p:cNvSpPr>
            <p:nvPr/>
          </p:nvSpPr>
          <p:spPr bwMode="gray">
            <a:xfrm>
              <a:off x="2125" y="1327"/>
              <a:ext cx="1570" cy="770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79216"/>
                    <a:invGamma/>
                  </a:schemeClr>
                </a:gs>
                <a:gs pos="100000">
                  <a:schemeClr val="accent1">
                    <a:alpha val="4800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61458" name="Oval 18"/>
            <p:cNvSpPr>
              <a:spLocks noChangeArrowheads="1"/>
            </p:cNvSpPr>
            <p:nvPr/>
          </p:nvSpPr>
          <p:spPr bwMode="gray">
            <a:xfrm>
              <a:off x="2208" y="1344"/>
              <a:ext cx="1382" cy="6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100000">
                  <a:schemeClr val="accent1">
                    <a:alpha val="3800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</p:grpSp>
      <p:sp>
        <p:nvSpPr>
          <p:cNvPr id="61459" name="Text Box 19"/>
          <p:cNvSpPr txBox="1">
            <a:spLocks noChangeArrowheads="1"/>
          </p:cNvSpPr>
          <p:nvPr/>
        </p:nvSpPr>
        <p:spPr bwMode="auto">
          <a:xfrm>
            <a:off x="3275856" y="1530551"/>
            <a:ext cx="243363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ru-RU" altLang="ru-RU" b="1" dirty="0" smtClean="0">
                <a:solidFill>
                  <a:srgbClr val="000000"/>
                </a:solidFill>
              </a:rPr>
              <a:t>востребованные и перспективные</a:t>
            </a:r>
            <a:endParaRPr lang="en-US" altLang="ru-RU" dirty="0">
              <a:solidFill>
                <a:srgbClr val="000000"/>
              </a:solidFill>
            </a:endParaRPr>
          </a:p>
        </p:txBody>
      </p:sp>
      <p:sp>
        <p:nvSpPr>
          <p:cNvPr id="61460" name="Text Box 20"/>
          <p:cNvSpPr txBox="1">
            <a:spLocks noChangeArrowheads="1"/>
          </p:cNvSpPr>
          <p:nvPr/>
        </p:nvSpPr>
        <p:spPr bwMode="auto">
          <a:xfrm>
            <a:off x="5580112" y="2555026"/>
            <a:ext cx="3171576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200" b="1" dirty="0" smtClean="0">
                <a:solidFill>
                  <a:srgbClr val="000000"/>
                </a:solidFill>
              </a:rPr>
              <a:t>Техническое обслуживание и ремонт радиоэлектронной техники</a:t>
            </a: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200" b="1" dirty="0" smtClean="0">
                <a:solidFill>
                  <a:srgbClr val="000000"/>
                </a:solidFill>
              </a:rPr>
              <a:t>Техническая эксплуатация и обслуживание электрического и электромеханического оборудования</a:t>
            </a: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200" b="1" dirty="0" smtClean="0">
                <a:solidFill>
                  <a:srgbClr val="000000"/>
                </a:solidFill>
              </a:rPr>
              <a:t>Монтаж и техническая эксплуатация холодильно-компрессорных машин и установок </a:t>
            </a:r>
            <a:r>
              <a:rPr lang="ru-RU" sz="1200" b="1" dirty="0">
                <a:solidFill>
                  <a:srgbClr val="C00000"/>
                </a:solidFill>
                <a:sym typeface="Wingdings"/>
              </a:rPr>
              <a:t></a:t>
            </a:r>
            <a:endParaRPr lang="ru-RU" altLang="ru-RU" sz="1200" b="1" dirty="0" smtClean="0">
              <a:solidFill>
                <a:srgbClr val="C00000"/>
              </a:solidFill>
            </a:endParaRP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200" b="1" dirty="0" err="1" smtClean="0">
                <a:solidFill>
                  <a:srgbClr val="000000"/>
                </a:solidFill>
              </a:rPr>
              <a:t>Мехатроника</a:t>
            </a:r>
            <a:r>
              <a:rPr lang="ru-RU" altLang="ru-RU" sz="1200" b="1" dirty="0" smtClean="0">
                <a:solidFill>
                  <a:srgbClr val="000000"/>
                </a:solidFill>
              </a:rPr>
              <a:t> и мобильная робототехника </a:t>
            </a:r>
            <a:r>
              <a:rPr lang="ru-RU" sz="1200" b="1" dirty="0">
                <a:solidFill>
                  <a:srgbClr val="C00000"/>
                </a:solidFill>
                <a:sym typeface="Wingdings"/>
              </a:rPr>
              <a:t></a:t>
            </a:r>
            <a:endParaRPr lang="ru-RU" altLang="ru-RU" sz="1200" b="1" dirty="0" smtClean="0">
              <a:solidFill>
                <a:srgbClr val="C00000"/>
              </a:solidFill>
            </a:endParaRP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200" b="1" dirty="0" smtClean="0">
                <a:solidFill>
                  <a:srgbClr val="000000"/>
                </a:solidFill>
              </a:rPr>
              <a:t>Монтаж, техническое обслуживание и ремонт промышленного оборудования</a:t>
            </a: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200" b="1" dirty="0" smtClean="0">
                <a:solidFill>
                  <a:srgbClr val="000000"/>
                </a:solidFill>
              </a:rPr>
              <a:t>Техническое обслуживание и ремонт систем вентиляции и кондиционирования </a:t>
            </a:r>
            <a:r>
              <a:rPr lang="ru-RU" sz="1200" b="1" dirty="0">
                <a:solidFill>
                  <a:srgbClr val="C00000"/>
                </a:solidFill>
                <a:sym typeface="Wingdings"/>
              </a:rPr>
              <a:t></a:t>
            </a:r>
            <a:endParaRPr lang="ru-RU" altLang="ru-RU" sz="1200" b="1" dirty="0" smtClean="0">
              <a:solidFill>
                <a:srgbClr val="C00000"/>
              </a:solidFill>
            </a:endParaRP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200" b="1" dirty="0" smtClean="0">
                <a:solidFill>
                  <a:srgbClr val="000000"/>
                </a:solidFill>
              </a:rPr>
              <a:t>Оснащение средствами автоматизации технологических процессов и производств </a:t>
            </a:r>
            <a:r>
              <a:rPr lang="ru-RU" sz="1200" b="1" dirty="0">
                <a:solidFill>
                  <a:srgbClr val="C00000"/>
                </a:solidFill>
                <a:sym typeface="Wingdings"/>
              </a:rPr>
              <a:t></a:t>
            </a:r>
            <a:endParaRPr lang="ru-RU" altLang="ru-RU" sz="1200" b="1" dirty="0" smtClean="0">
              <a:solidFill>
                <a:srgbClr val="C00000"/>
              </a:solidFill>
            </a:endParaRP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200" b="1" dirty="0" smtClean="0">
                <a:solidFill>
                  <a:srgbClr val="000000"/>
                </a:solidFill>
              </a:rPr>
              <a:t>Управление качеством продукции, процессов и услуг </a:t>
            </a:r>
            <a:r>
              <a:rPr lang="ru-RU" sz="1200" b="1" dirty="0">
                <a:solidFill>
                  <a:srgbClr val="C00000"/>
                </a:solidFill>
                <a:sym typeface="Wingdings"/>
              </a:rPr>
              <a:t></a:t>
            </a:r>
            <a:endParaRPr lang="en-US" altLang="ru-RU" sz="1200" dirty="0">
              <a:solidFill>
                <a:srgbClr val="C00000"/>
              </a:solidFill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7357867"/>
              </p:ext>
            </p:extLst>
          </p:nvPr>
        </p:nvGraphicFramePr>
        <p:xfrm>
          <a:off x="2814464" y="4221088"/>
          <a:ext cx="5334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0" name="CorelDRAW" r:id="rId3" imgW="536502" imgH="537394" progId="CorelDRAW.Graphic.13">
                  <p:embed/>
                </p:oleObj>
              </mc:Choice>
              <mc:Fallback>
                <p:oleObj name="CorelDRAW" r:id="rId3" imgW="536502" imgH="537394" progId="CorelDRAW.Graphic.13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4464" y="4221088"/>
                        <a:ext cx="5334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9712401"/>
              </p:ext>
            </p:extLst>
          </p:nvPr>
        </p:nvGraphicFramePr>
        <p:xfrm>
          <a:off x="8316416" y="5661248"/>
          <a:ext cx="5334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1" name="CorelDRAW" r:id="rId5" imgW="536502" imgH="537394" progId="CorelDRAW.Graphic.13">
                  <p:embed/>
                </p:oleObj>
              </mc:Choice>
              <mc:Fallback>
                <p:oleObj name="CorelDRAW" r:id="rId5" imgW="536502" imgH="537394" progId="CorelDRAW.Graphic.13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16416" y="5661248"/>
                        <a:ext cx="5334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8694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04664"/>
            <a:ext cx="7022923" cy="563563"/>
          </a:xfrm>
        </p:spPr>
        <p:txBody>
          <a:bodyPr/>
          <a:lstStyle/>
          <a:p>
            <a:pPr algn="l"/>
            <a:r>
              <a:rPr lang="ru-RU" altLang="ru-RU" dirty="0" smtClean="0">
                <a:solidFill>
                  <a:srgbClr val="FFC000"/>
                </a:solidFill>
              </a:rPr>
              <a:t>   </a:t>
            </a:r>
            <a:r>
              <a:rPr lang="ru-RU" altLang="ru-RU" sz="2800" dirty="0" smtClean="0">
                <a:solidFill>
                  <a:srgbClr val="FFC000"/>
                </a:solidFill>
              </a:rPr>
              <a:t>Строительство</a:t>
            </a:r>
            <a:endParaRPr lang="en-US" altLang="ru-RU" sz="2800" dirty="0">
              <a:solidFill>
                <a:srgbClr val="FFC000"/>
              </a:solidFill>
            </a:endParaRPr>
          </a:p>
        </p:txBody>
      </p:sp>
      <p:sp>
        <p:nvSpPr>
          <p:cNvPr id="61443" name="AutoShape 3"/>
          <p:cNvSpPr>
            <a:spLocks noChangeArrowheads="1"/>
          </p:cNvSpPr>
          <p:nvPr/>
        </p:nvSpPr>
        <p:spPr bwMode="auto">
          <a:xfrm>
            <a:off x="5576888" y="2998788"/>
            <a:ext cx="3171576" cy="15823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9CCFF"/>
              </a:gs>
              <a:gs pos="100000">
                <a:srgbClr val="99CCFF">
                  <a:gamma/>
                  <a:tint val="27451"/>
                  <a:invGamma/>
                </a:srgbClr>
              </a:gs>
            </a:gsLst>
            <a:lin ang="5400000" scaled="1"/>
          </a:gradFill>
          <a:ln w="38100">
            <a:solidFill>
              <a:srgbClr val="33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ru-RU" altLang="ru-RU">
              <a:latin typeface="Verdana" pitchFamily="34" charset="0"/>
            </a:endParaRPr>
          </a:p>
        </p:txBody>
      </p:sp>
      <p:sp>
        <p:nvSpPr>
          <p:cNvPr id="61445" name="AutoShape 5"/>
          <p:cNvSpPr>
            <a:spLocks noChangeArrowheads="1"/>
          </p:cNvSpPr>
          <p:nvPr/>
        </p:nvSpPr>
        <p:spPr bwMode="auto">
          <a:xfrm>
            <a:off x="395536" y="2998788"/>
            <a:ext cx="3033464" cy="237442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9CCFF"/>
              </a:gs>
              <a:gs pos="100000">
                <a:srgbClr val="99CCFF">
                  <a:gamma/>
                  <a:tint val="27451"/>
                  <a:invGamma/>
                </a:srgbClr>
              </a:gs>
            </a:gsLst>
            <a:lin ang="5400000" scaled="1"/>
          </a:gradFill>
          <a:ln w="38100">
            <a:solidFill>
              <a:srgbClr val="33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ru-RU" altLang="ru-RU">
              <a:latin typeface="Verdana" pitchFamily="34" charset="0"/>
            </a:endParaRPr>
          </a:p>
        </p:txBody>
      </p:sp>
      <p:sp>
        <p:nvSpPr>
          <p:cNvPr id="61446" name="Text Box 6"/>
          <p:cNvSpPr txBox="1">
            <a:spLocks noChangeArrowheads="1"/>
          </p:cNvSpPr>
          <p:nvPr/>
        </p:nvSpPr>
        <p:spPr bwMode="auto">
          <a:xfrm>
            <a:off x="465025" y="3190193"/>
            <a:ext cx="2871690" cy="2277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400" b="1" dirty="0" smtClean="0">
                <a:solidFill>
                  <a:srgbClr val="000000"/>
                </a:solidFill>
              </a:rPr>
              <a:t>Электромонтажник электрических сетей и электрооборудования</a:t>
            </a: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400" b="1" dirty="0" smtClean="0">
                <a:solidFill>
                  <a:srgbClr val="000000"/>
                </a:solidFill>
              </a:rPr>
              <a:t>Мастер столярно-плотничных, паркетных и стекольных работ</a:t>
            </a: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400" b="1" dirty="0" smtClean="0">
                <a:solidFill>
                  <a:srgbClr val="000000"/>
                </a:solidFill>
              </a:rPr>
              <a:t>Мастер отделочных строительных и декоративных работ </a:t>
            </a:r>
            <a:r>
              <a:rPr lang="ru-RU" sz="1400" b="1" dirty="0">
                <a:solidFill>
                  <a:srgbClr val="C00000"/>
                </a:solidFill>
                <a:sym typeface="Wingdings"/>
              </a:rPr>
              <a:t></a:t>
            </a:r>
            <a:endParaRPr lang="ru-RU" altLang="ru-RU" sz="1400" b="1" dirty="0" smtClean="0">
              <a:solidFill>
                <a:srgbClr val="C00000"/>
              </a:solidFill>
            </a:endParaRP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endParaRPr lang="ru-RU" altLang="ru-RU" sz="1200" b="1" dirty="0" smtClean="0">
              <a:solidFill>
                <a:srgbClr val="000000"/>
              </a:solidFill>
            </a:endParaRPr>
          </a:p>
        </p:txBody>
      </p:sp>
      <p:sp>
        <p:nvSpPr>
          <p:cNvPr id="61447" name="AutoShape 7"/>
          <p:cNvSpPr>
            <a:spLocks noChangeAspect="1" noChangeArrowheads="1" noTextEdit="1"/>
          </p:cNvSpPr>
          <p:nvPr/>
        </p:nvSpPr>
        <p:spPr bwMode="gray">
          <a:xfrm>
            <a:off x="3222625" y="2995613"/>
            <a:ext cx="909638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448" name="Freeform 8"/>
          <p:cNvSpPr>
            <a:spLocks/>
          </p:cNvSpPr>
          <p:nvPr/>
        </p:nvSpPr>
        <p:spPr bwMode="gray">
          <a:xfrm>
            <a:off x="3222625" y="2998788"/>
            <a:ext cx="903288" cy="12414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  <a:extLst/>
        </p:spPr>
        <p:txBody>
          <a:bodyPr/>
          <a:lstStyle/>
          <a:p>
            <a:endParaRPr lang="ru-RU"/>
          </a:p>
        </p:txBody>
      </p:sp>
      <p:sp>
        <p:nvSpPr>
          <p:cNvPr id="61449" name="AutoShape 9"/>
          <p:cNvSpPr>
            <a:spLocks noChangeAspect="1" noChangeArrowheads="1" noTextEdit="1"/>
          </p:cNvSpPr>
          <p:nvPr/>
        </p:nvSpPr>
        <p:spPr bwMode="gray">
          <a:xfrm flipH="1">
            <a:off x="4868863" y="2995613"/>
            <a:ext cx="909637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450" name="Freeform 10"/>
          <p:cNvSpPr>
            <a:spLocks/>
          </p:cNvSpPr>
          <p:nvPr/>
        </p:nvSpPr>
        <p:spPr bwMode="gray">
          <a:xfrm flipH="1">
            <a:off x="4875213" y="2998788"/>
            <a:ext cx="903287" cy="12414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solidFill>
            <a:srgbClr val="FF9933"/>
          </a:solidFill>
          <a:ln>
            <a:noFill/>
          </a:ln>
          <a:extLst/>
        </p:spPr>
        <p:txBody>
          <a:bodyPr/>
          <a:lstStyle/>
          <a:p>
            <a:endParaRPr lang="ru-RU"/>
          </a:p>
        </p:txBody>
      </p:sp>
      <p:grpSp>
        <p:nvGrpSpPr>
          <p:cNvPr id="61451" name="Group 11"/>
          <p:cNvGrpSpPr>
            <a:grpSpLocks/>
          </p:cNvGrpSpPr>
          <p:nvPr/>
        </p:nvGrpSpPr>
        <p:grpSpPr bwMode="auto">
          <a:xfrm>
            <a:off x="3048000" y="1371600"/>
            <a:ext cx="2998788" cy="1601788"/>
            <a:chOff x="1997" y="1314"/>
            <a:chExt cx="1889" cy="1009"/>
          </a:xfrm>
        </p:grpSpPr>
        <p:grpSp>
          <p:nvGrpSpPr>
            <p:cNvPr id="61452" name="Group 12"/>
            <p:cNvGrpSpPr>
              <a:grpSpLocks/>
            </p:cNvGrpSpPr>
            <p:nvPr/>
          </p:nvGrpSpPr>
          <p:grpSpPr bwMode="auto">
            <a:xfrm>
              <a:off x="1997" y="1404"/>
              <a:ext cx="1889" cy="919"/>
              <a:chOff x="1973" y="1027"/>
              <a:chExt cx="1926" cy="937"/>
            </a:xfrm>
          </p:grpSpPr>
          <p:sp>
            <p:nvSpPr>
              <p:cNvPr id="61453" name="Oval 13"/>
              <p:cNvSpPr>
                <a:spLocks noChangeArrowheads="1"/>
              </p:cNvSpPr>
              <p:nvPr/>
            </p:nvSpPr>
            <p:spPr bwMode="gray">
              <a:xfrm>
                <a:off x="1994" y="1057"/>
                <a:ext cx="1905" cy="907"/>
              </a:xfrm>
              <a:prstGeom prst="ellipse">
                <a:avLst/>
              </a:prstGeom>
              <a:solidFill>
                <a:srgbClr val="FF99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1454" name="Oval 14"/>
              <p:cNvSpPr>
                <a:spLocks noChangeArrowheads="1"/>
              </p:cNvSpPr>
              <p:nvPr/>
            </p:nvSpPr>
            <p:spPr bwMode="gray">
              <a:xfrm>
                <a:off x="1973" y="1027"/>
                <a:ext cx="1905" cy="907"/>
              </a:xfrm>
              <a:prstGeom prst="ellipse">
                <a:avLst/>
              </a:prstGeom>
              <a:gradFill flip="none" rotWithShape="1">
                <a:gsLst>
                  <a:gs pos="0">
                    <a:srgbClr val="FF9933">
                      <a:shade val="30000"/>
                      <a:satMod val="115000"/>
                    </a:srgbClr>
                  </a:gs>
                  <a:gs pos="50000">
                    <a:srgbClr val="FF9933">
                      <a:shade val="67500"/>
                      <a:satMod val="115000"/>
                    </a:srgbClr>
                  </a:gs>
                  <a:gs pos="100000">
                    <a:srgbClr val="FF9933">
                      <a:shade val="100000"/>
                      <a:satMod val="115000"/>
                    </a:srgb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61455" name="Oval 15"/>
            <p:cNvSpPr>
              <a:spLocks noChangeArrowheads="1"/>
            </p:cNvSpPr>
            <p:nvPr/>
          </p:nvSpPr>
          <p:spPr bwMode="gray">
            <a:xfrm>
              <a:off x="2086" y="1314"/>
              <a:ext cx="1691" cy="845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61456" name="Oval 16"/>
            <p:cNvSpPr>
              <a:spLocks noChangeArrowheads="1"/>
            </p:cNvSpPr>
            <p:nvPr/>
          </p:nvSpPr>
          <p:spPr bwMode="gray">
            <a:xfrm>
              <a:off x="2108" y="1319"/>
              <a:ext cx="1650" cy="8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34902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61457" name="Oval 17"/>
            <p:cNvSpPr>
              <a:spLocks noChangeArrowheads="1"/>
            </p:cNvSpPr>
            <p:nvPr/>
          </p:nvSpPr>
          <p:spPr bwMode="gray">
            <a:xfrm>
              <a:off x="2125" y="1327"/>
              <a:ext cx="1570" cy="770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79216"/>
                    <a:invGamma/>
                  </a:schemeClr>
                </a:gs>
                <a:gs pos="100000">
                  <a:schemeClr val="accent1">
                    <a:alpha val="4800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61458" name="Oval 18"/>
            <p:cNvSpPr>
              <a:spLocks noChangeArrowheads="1"/>
            </p:cNvSpPr>
            <p:nvPr/>
          </p:nvSpPr>
          <p:spPr bwMode="gray">
            <a:xfrm>
              <a:off x="2208" y="1344"/>
              <a:ext cx="1382" cy="6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100000">
                  <a:schemeClr val="accent1">
                    <a:alpha val="3800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</p:grpSp>
      <p:sp>
        <p:nvSpPr>
          <p:cNvPr id="61459" name="Text Box 19"/>
          <p:cNvSpPr txBox="1">
            <a:spLocks noChangeArrowheads="1"/>
          </p:cNvSpPr>
          <p:nvPr/>
        </p:nvSpPr>
        <p:spPr bwMode="auto">
          <a:xfrm>
            <a:off x="3339234" y="1628800"/>
            <a:ext cx="243363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ru-RU" altLang="ru-RU" b="1" dirty="0" smtClean="0">
                <a:solidFill>
                  <a:srgbClr val="000000"/>
                </a:solidFill>
              </a:rPr>
              <a:t>востребованные и перспективные</a:t>
            </a:r>
            <a:endParaRPr lang="en-US" altLang="ru-RU" dirty="0">
              <a:solidFill>
                <a:srgbClr val="000000"/>
              </a:solidFill>
            </a:endParaRPr>
          </a:p>
        </p:txBody>
      </p:sp>
      <p:sp>
        <p:nvSpPr>
          <p:cNvPr id="61460" name="Text Box 20"/>
          <p:cNvSpPr txBox="1">
            <a:spLocks noChangeArrowheads="1"/>
          </p:cNvSpPr>
          <p:nvPr/>
        </p:nvSpPr>
        <p:spPr bwMode="auto">
          <a:xfrm>
            <a:off x="5652120" y="3212252"/>
            <a:ext cx="2975592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400" b="1" dirty="0" smtClean="0">
                <a:solidFill>
                  <a:srgbClr val="000000"/>
                </a:solidFill>
              </a:rPr>
              <a:t>Строительство и эксплуатация зданий и сооружений</a:t>
            </a: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endParaRPr lang="en-US" altLang="ru-RU" sz="1200" dirty="0">
              <a:solidFill>
                <a:srgbClr val="000000"/>
              </a:solidFill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1565194"/>
              </p:ext>
            </p:extLst>
          </p:nvPr>
        </p:nvGraphicFramePr>
        <p:xfrm>
          <a:off x="2814464" y="4677819"/>
          <a:ext cx="5334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52" name="CorelDRAW" r:id="rId3" imgW="536502" imgH="537394" progId="CorelDRAW.Graphic.13">
                  <p:embed/>
                </p:oleObj>
              </mc:Choice>
              <mc:Fallback>
                <p:oleObj name="CorelDRAW" r:id="rId3" imgW="536502" imgH="537394" progId="CorelDRAW.Graphic.13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4464" y="4677819"/>
                        <a:ext cx="5334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860879"/>
              </p:ext>
            </p:extLst>
          </p:nvPr>
        </p:nvGraphicFramePr>
        <p:xfrm>
          <a:off x="7999040" y="3919302"/>
          <a:ext cx="5334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53" name="CorelDRAW" r:id="rId5" imgW="536502" imgH="537394" progId="CorelDRAW.Graphic.13">
                  <p:embed/>
                </p:oleObj>
              </mc:Choice>
              <mc:Fallback>
                <p:oleObj name="CorelDRAW" r:id="rId5" imgW="536502" imgH="537394" progId="CorelDRAW.Graphic.13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99040" y="3919302"/>
                        <a:ext cx="5334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92856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404664"/>
            <a:ext cx="2702669" cy="563563"/>
          </a:xfrm>
        </p:spPr>
        <p:txBody>
          <a:bodyPr/>
          <a:lstStyle/>
          <a:p>
            <a:pPr algn="l"/>
            <a:r>
              <a:rPr lang="ru-RU" altLang="ru-RU" dirty="0" smtClean="0">
                <a:solidFill>
                  <a:srgbClr val="FFC000"/>
                </a:solidFill>
              </a:rPr>
              <a:t>   </a:t>
            </a:r>
            <a:r>
              <a:rPr lang="ru-RU" altLang="ru-RU" sz="2800" dirty="0" smtClean="0">
                <a:solidFill>
                  <a:srgbClr val="FFC000"/>
                </a:solidFill>
              </a:rPr>
              <a:t>Транспорт</a:t>
            </a:r>
            <a:endParaRPr lang="en-US" altLang="ru-RU" sz="2800" dirty="0">
              <a:solidFill>
                <a:srgbClr val="FFC000"/>
              </a:solidFill>
            </a:endParaRPr>
          </a:p>
        </p:txBody>
      </p:sp>
      <p:sp>
        <p:nvSpPr>
          <p:cNvPr id="61443" name="AutoShape 3"/>
          <p:cNvSpPr>
            <a:spLocks noChangeArrowheads="1"/>
          </p:cNvSpPr>
          <p:nvPr/>
        </p:nvSpPr>
        <p:spPr bwMode="auto">
          <a:xfrm>
            <a:off x="5576888" y="2998788"/>
            <a:ext cx="3171576" cy="19423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9CCFF"/>
              </a:gs>
              <a:gs pos="100000">
                <a:srgbClr val="99CCFF">
                  <a:gamma/>
                  <a:tint val="27451"/>
                  <a:invGamma/>
                </a:srgbClr>
              </a:gs>
            </a:gsLst>
            <a:lin ang="5400000" scaled="1"/>
          </a:gradFill>
          <a:ln w="38100">
            <a:solidFill>
              <a:srgbClr val="33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ru-RU" altLang="ru-RU">
              <a:latin typeface="Verdana" pitchFamily="34" charset="0"/>
            </a:endParaRPr>
          </a:p>
        </p:txBody>
      </p:sp>
      <p:sp>
        <p:nvSpPr>
          <p:cNvPr id="61445" name="AutoShape 5"/>
          <p:cNvSpPr>
            <a:spLocks noChangeArrowheads="1"/>
          </p:cNvSpPr>
          <p:nvPr/>
        </p:nvSpPr>
        <p:spPr bwMode="auto">
          <a:xfrm>
            <a:off x="395536" y="2998789"/>
            <a:ext cx="3033464" cy="15823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9CCFF"/>
              </a:gs>
              <a:gs pos="100000">
                <a:srgbClr val="99CCFF">
                  <a:gamma/>
                  <a:tint val="27451"/>
                  <a:invGamma/>
                </a:srgbClr>
              </a:gs>
            </a:gsLst>
            <a:lin ang="5400000" scaled="1"/>
          </a:gradFill>
          <a:ln w="38100">
            <a:solidFill>
              <a:srgbClr val="33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ru-RU" altLang="ru-RU">
              <a:latin typeface="Verdana" pitchFamily="34" charset="0"/>
            </a:endParaRPr>
          </a:p>
        </p:txBody>
      </p:sp>
      <p:sp>
        <p:nvSpPr>
          <p:cNvPr id="61446" name="Text Box 6"/>
          <p:cNvSpPr txBox="1">
            <a:spLocks noChangeArrowheads="1"/>
          </p:cNvSpPr>
          <p:nvPr/>
        </p:nvSpPr>
        <p:spPr bwMode="auto">
          <a:xfrm>
            <a:off x="465025" y="3190193"/>
            <a:ext cx="287169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400" b="1" dirty="0" smtClean="0">
                <a:solidFill>
                  <a:srgbClr val="000000"/>
                </a:solidFill>
              </a:rPr>
              <a:t>Мастер по ремонту и обслуживанию автомобилей</a:t>
            </a: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endParaRPr lang="ru-RU" altLang="ru-RU" sz="1200" b="1" dirty="0" smtClean="0">
              <a:solidFill>
                <a:srgbClr val="000000"/>
              </a:solidFill>
            </a:endParaRPr>
          </a:p>
        </p:txBody>
      </p:sp>
      <p:sp>
        <p:nvSpPr>
          <p:cNvPr id="61447" name="AutoShape 7"/>
          <p:cNvSpPr>
            <a:spLocks noChangeAspect="1" noChangeArrowheads="1" noTextEdit="1"/>
          </p:cNvSpPr>
          <p:nvPr/>
        </p:nvSpPr>
        <p:spPr bwMode="gray">
          <a:xfrm>
            <a:off x="3222625" y="2995613"/>
            <a:ext cx="909638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448" name="Freeform 8"/>
          <p:cNvSpPr>
            <a:spLocks/>
          </p:cNvSpPr>
          <p:nvPr/>
        </p:nvSpPr>
        <p:spPr bwMode="gray">
          <a:xfrm>
            <a:off x="3222625" y="2998788"/>
            <a:ext cx="903288" cy="12414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  <a:extLst/>
        </p:spPr>
        <p:txBody>
          <a:bodyPr/>
          <a:lstStyle/>
          <a:p>
            <a:endParaRPr lang="ru-RU"/>
          </a:p>
        </p:txBody>
      </p:sp>
      <p:sp>
        <p:nvSpPr>
          <p:cNvPr id="61449" name="AutoShape 9"/>
          <p:cNvSpPr>
            <a:spLocks noChangeAspect="1" noChangeArrowheads="1" noTextEdit="1"/>
          </p:cNvSpPr>
          <p:nvPr/>
        </p:nvSpPr>
        <p:spPr bwMode="gray">
          <a:xfrm flipH="1">
            <a:off x="4868863" y="2995613"/>
            <a:ext cx="909637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450" name="Freeform 10"/>
          <p:cNvSpPr>
            <a:spLocks/>
          </p:cNvSpPr>
          <p:nvPr/>
        </p:nvSpPr>
        <p:spPr bwMode="gray">
          <a:xfrm flipH="1">
            <a:off x="4875213" y="2998788"/>
            <a:ext cx="903287" cy="12414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solidFill>
            <a:srgbClr val="FF9933"/>
          </a:solidFill>
          <a:ln>
            <a:noFill/>
          </a:ln>
          <a:extLst/>
        </p:spPr>
        <p:txBody>
          <a:bodyPr/>
          <a:lstStyle/>
          <a:p>
            <a:endParaRPr lang="ru-RU"/>
          </a:p>
        </p:txBody>
      </p:sp>
      <p:grpSp>
        <p:nvGrpSpPr>
          <p:cNvPr id="61451" name="Group 11"/>
          <p:cNvGrpSpPr>
            <a:grpSpLocks/>
          </p:cNvGrpSpPr>
          <p:nvPr/>
        </p:nvGrpSpPr>
        <p:grpSpPr bwMode="auto">
          <a:xfrm>
            <a:off x="3048000" y="1371600"/>
            <a:ext cx="2998788" cy="1601788"/>
            <a:chOff x="1997" y="1314"/>
            <a:chExt cx="1889" cy="1009"/>
          </a:xfrm>
        </p:grpSpPr>
        <p:grpSp>
          <p:nvGrpSpPr>
            <p:cNvPr id="61452" name="Group 12"/>
            <p:cNvGrpSpPr>
              <a:grpSpLocks/>
            </p:cNvGrpSpPr>
            <p:nvPr/>
          </p:nvGrpSpPr>
          <p:grpSpPr bwMode="auto">
            <a:xfrm>
              <a:off x="1997" y="1404"/>
              <a:ext cx="1889" cy="919"/>
              <a:chOff x="1973" y="1027"/>
              <a:chExt cx="1926" cy="937"/>
            </a:xfrm>
          </p:grpSpPr>
          <p:sp>
            <p:nvSpPr>
              <p:cNvPr id="61453" name="Oval 13"/>
              <p:cNvSpPr>
                <a:spLocks noChangeArrowheads="1"/>
              </p:cNvSpPr>
              <p:nvPr/>
            </p:nvSpPr>
            <p:spPr bwMode="gray">
              <a:xfrm>
                <a:off x="1994" y="1057"/>
                <a:ext cx="1905" cy="907"/>
              </a:xfrm>
              <a:prstGeom prst="ellipse">
                <a:avLst/>
              </a:prstGeom>
              <a:solidFill>
                <a:srgbClr val="FF99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1454" name="Oval 14"/>
              <p:cNvSpPr>
                <a:spLocks noChangeArrowheads="1"/>
              </p:cNvSpPr>
              <p:nvPr/>
            </p:nvSpPr>
            <p:spPr bwMode="gray">
              <a:xfrm>
                <a:off x="1973" y="1027"/>
                <a:ext cx="1905" cy="907"/>
              </a:xfrm>
              <a:prstGeom prst="ellipse">
                <a:avLst/>
              </a:prstGeom>
              <a:gradFill flip="none" rotWithShape="1">
                <a:gsLst>
                  <a:gs pos="0">
                    <a:srgbClr val="FF9933">
                      <a:shade val="30000"/>
                      <a:satMod val="115000"/>
                    </a:srgbClr>
                  </a:gs>
                  <a:gs pos="50000">
                    <a:srgbClr val="FF9933">
                      <a:shade val="67500"/>
                      <a:satMod val="115000"/>
                    </a:srgbClr>
                  </a:gs>
                  <a:gs pos="100000">
                    <a:srgbClr val="FF9933">
                      <a:shade val="100000"/>
                      <a:satMod val="115000"/>
                    </a:srgb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61455" name="Oval 15"/>
            <p:cNvSpPr>
              <a:spLocks noChangeArrowheads="1"/>
            </p:cNvSpPr>
            <p:nvPr/>
          </p:nvSpPr>
          <p:spPr bwMode="gray">
            <a:xfrm>
              <a:off x="2086" y="1314"/>
              <a:ext cx="1691" cy="845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61456" name="Oval 16"/>
            <p:cNvSpPr>
              <a:spLocks noChangeArrowheads="1"/>
            </p:cNvSpPr>
            <p:nvPr/>
          </p:nvSpPr>
          <p:spPr bwMode="gray">
            <a:xfrm>
              <a:off x="2108" y="1319"/>
              <a:ext cx="1650" cy="8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34902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61457" name="Oval 17"/>
            <p:cNvSpPr>
              <a:spLocks noChangeArrowheads="1"/>
            </p:cNvSpPr>
            <p:nvPr/>
          </p:nvSpPr>
          <p:spPr bwMode="gray">
            <a:xfrm>
              <a:off x="2125" y="1327"/>
              <a:ext cx="1570" cy="770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79216"/>
                    <a:invGamma/>
                  </a:schemeClr>
                </a:gs>
                <a:gs pos="100000">
                  <a:schemeClr val="accent1">
                    <a:alpha val="4800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61458" name="Oval 18"/>
            <p:cNvSpPr>
              <a:spLocks noChangeArrowheads="1"/>
            </p:cNvSpPr>
            <p:nvPr/>
          </p:nvSpPr>
          <p:spPr bwMode="gray">
            <a:xfrm>
              <a:off x="2208" y="1344"/>
              <a:ext cx="1382" cy="6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100000">
                  <a:schemeClr val="accent1">
                    <a:alpha val="3800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</p:grpSp>
      <p:sp>
        <p:nvSpPr>
          <p:cNvPr id="61459" name="Text Box 19"/>
          <p:cNvSpPr txBox="1">
            <a:spLocks noChangeArrowheads="1"/>
          </p:cNvSpPr>
          <p:nvPr/>
        </p:nvSpPr>
        <p:spPr bwMode="auto">
          <a:xfrm>
            <a:off x="3339234" y="1628800"/>
            <a:ext cx="243363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ru-RU" altLang="ru-RU" b="1" dirty="0" smtClean="0">
                <a:solidFill>
                  <a:srgbClr val="000000"/>
                </a:solidFill>
              </a:rPr>
              <a:t>востребованные и перспективные</a:t>
            </a:r>
            <a:endParaRPr lang="en-US" altLang="ru-RU" dirty="0">
              <a:solidFill>
                <a:srgbClr val="000000"/>
              </a:solidFill>
            </a:endParaRPr>
          </a:p>
        </p:txBody>
      </p:sp>
      <p:sp>
        <p:nvSpPr>
          <p:cNvPr id="61460" name="Text Box 20"/>
          <p:cNvSpPr txBox="1">
            <a:spLocks noChangeArrowheads="1"/>
          </p:cNvSpPr>
          <p:nvPr/>
        </p:nvSpPr>
        <p:spPr bwMode="auto">
          <a:xfrm>
            <a:off x="5700864" y="3212252"/>
            <a:ext cx="2975592" cy="1354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400" b="1" dirty="0" smtClean="0">
                <a:solidFill>
                  <a:srgbClr val="000000"/>
                </a:solidFill>
              </a:rPr>
              <a:t>Организация перевозок и управление на транспорте</a:t>
            </a: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400" b="1" dirty="0" smtClean="0">
                <a:solidFill>
                  <a:srgbClr val="000000"/>
                </a:solidFill>
              </a:rPr>
              <a:t>Техническое обслуживание и ремонт двигателей, систем и агрегатов автомобилей </a:t>
            </a:r>
            <a:endParaRPr lang="ru-RU" altLang="ru-RU" sz="1400" b="1" dirty="0" smtClean="0">
              <a:solidFill>
                <a:srgbClr val="C00000"/>
              </a:solidFill>
            </a:endParaRP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endParaRPr lang="en-US" altLang="ru-RU" sz="1200" dirty="0">
              <a:solidFill>
                <a:srgbClr val="000000"/>
              </a:solidFill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7096104"/>
              </p:ext>
            </p:extLst>
          </p:nvPr>
        </p:nvGraphicFramePr>
        <p:xfrm>
          <a:off x="2598440" y="3975720"/>
          <a:ext cx="5334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76" name="CorelDRAW" r:id="rId3" imgW="536502" imgH="537394" progId="CorelDRAW.Graphic.13">
                  <p:embed/>
                </p:oleObj>
              </mc:Choice>
              <mc:Fallback>
                <p:oleObj name="CorelDRAW" r:id="rId3" imgW="536502" imgH="537394" progId="CorelDRAW.Graphic.13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8440" y="3975720"/>
                        <a:ext cx="5334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5555423"/>
              </p:ext>
            </p:extLst>
          </p:nvPr>
        </p:nvGraphicFramePr>
        <p:xfrm>
          <a:off x="7927032" y="4335760"/>
          <a:ext cx="5334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77" name="CorelDRAW" r:id="rId5" imgW="536502" imgH="537394" progId="CorelDRAW.Graphic.13">
                  <p:embed/>
                </p:oleObj>
              </mc:Choice>
              <mc:Fallback>
                <p:oleObj name="CorelDRAW" r:id="rId5" imgW="536502" imgH="537394" progId="CorelDRAW.Graphic.13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27032" y="4335760"/>
                        <a:ext cx="5334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79044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20336" y="404664"/>
            <a:ext cx="7022923" cy="563563"/>
          </a:xfrm>
        </p:spPr>
        <p:txBody>
          <a:bodyPr/>
          <a:lstStyle/>
          <a:p>
            <a:pPr algn="l"/>
            <a:r>
              <a:rPr lang="ru-RU" altLang="ru-RU" dirty="0" smtClean="0">
                <a:solidFill>
                  <a:srgbClr val="FFC000"/>
                </a:solidFill>
              </a:rPr>
              <a:t>  </a:t>
            </a:r>
            <a:r>
              <a:rPr lang="ru-RU" altLang="ru-RU" sz="2800" dirty="0" smtClean="0">
                <a:solidFill>
                  <a:srgbClr val="FFC000"/>
                </a:solidFill>
              </a:rPr>
              <a:t>Сельское хозяйство</a:t>
            </a:r>
            <a:endParaRPr lang="en-US" altLang="ru-RU" sz="2800" dirty="0">
              <a:solidFill>
                <a:srgbClr val="FFC000"/>
              </a:solidFill>
            </a:endParaRPr>
          </a:p>
        </p:txBody>
      </p:sp>
      <p:sp>
        <p:nvSpPr>
          <p:cNvPr id="61443" name="AutoShape 3"/>
          <p:cNvSpPr>
            <a:spLocks noChangeArrowheads="1"/>
          </p:cNvSpPr>
          <p:nvPr/>
        </p:nvSpPr>
        <p:spPr bwMode="auto">
          <a:xfrm>
            <a:off x="5576888" y="2998788"/>
            <a:ext cx="3171576" cy="2086396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9CCFF"/>
              </a:gs>
              <a:gs pos="100000">
                <a:srgbClr val="99CCFF">
                  <a:gamma/>
                  <a:tint val="27451"/>
                  <a:invGamma/>
                </a:srgbClr>
              </a:gs>
            </a:gsLst>
            <a:lin ang="5400000" scaled="1"/>
          </a:gradFill>
          <a:ln w="38100">
            <a:solidFill>
              <a:srgbClr val="33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ru-RU" altLang="ru-RU">
              <a:latin typeface="Verdana" pitchFamily="34" charset="0"/>
            </a:endParaRPr>
          </a:p>
        </p:txBody>
      </p:sp>
      <p:sp>
        <p:nvSpPr>
          <p:cNvPr id="61445" name="AutoShape 5"/>
          <p:cNvSpPr>
            <a:spLocks noChangeArrowheads="1"/>
          </p:cNvSpPr>
          <p:nvPr/>
        </p:nvSpPr>
        <p:spPr bwMode="auto">
          <a:xfrm>
            <a:off x="395536" y="2998789"/>
            <a:ext cx="3033464" cy="15823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9CCFF"/>
              </a:gs>
              <a:gs pos="100000">
                <a:srgbClr val="99CCFF">
                  <a:gamma/>
                  <a:tint val="27451"/>
                  <a:invGamma/>
                </a:srgbClr>
              </a:gs>
            </a:gsLst>
            <a:lin ang="5400000" scaled="1"/>
          </a:gradFill>
          <a:ln w="38100">
            <a:solidFill>
              <a:srgbClr val="33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ru-RU" altLang="ru-RU">
              <a:latin typeface="Verdana" pitchFamily="34" charset="0"/>
            </a:endParaRPr>
          </a:p>
        </p:txBody>
      </p:sp>
      <p:sp>
        <p:nvSpPr>
          <p:cNvPr id="61446" name="Text Box 6"/>
          <p:cNvSpPr txBox="1">
            <a:spLocks noChangeArrowheads="1"/>
          </p:cNvSpPr>
          <p:nvPr/>
        </p:nvSpPr>
        <p:spPr bwMode="auto">
          <a:xfrm>
            <a:off x="465025" y="3190193"/>
            <a:ext cx="287169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400" b="1" dirty="0" smtClean="0">
                <a:solidFill>
                  <a:srgbClr val="000000"/>
                </a:solidFill>
              </a:rPr>
              <a:t>Мастер сельскохозяйственного производства</a:t>
            </a: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endParaRPr lang="ru-RU" altLang="ru-RU" sz="1200" b="1" dirty="0" smtClean="0">
              <a:solidFill>
                <a:srgbClr val="000000"/>
              </a:solidFill>
            </a:endParaRPr>
          </a:p>
        </p:txBody>
      </p:sp>
      <p:sp>
        <p:nvSpPr>
          <p:cNvPr id="61447" name="AutoShape 7"/>
          <p:cNvSpPr>
            <a:spLocks noChangeAspect="1" noChangeArrowheads="1" noTextEdit="1"/>
          </p:cNvSpPr>
          <p:nvPr/>
        </p:nvSpPr>
        <p:spPr bwMode="gray">
          <a:xfrm>
            <a:off x="3222625" y="2995613"/>
            <a:ext cx="909638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448" name="Freeform 8"/>
          <p:cNvSpPr>
            <a:spLocks/>
          </p:cNvSpPr>
          <p:nvPr/>
        </p:nvSpPr>
        <p:spPr bwMode="gray">
          <a:xfrm>
            <a:off x="3222625" y="2998788"/>
            <a:ext cx="903288" cy="12414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  <a:extLst/>
        </p:spPr>
        <p:txBody>
          <a:bodyPr/>
          <a:lstStyle/>
          <a:p>
            <a:endParaRPr lang="ru-RU"/>
          </a:p>
        </p:txBody>
      </p:sp>
      <p:sp>
        <p:nvSpPr>
          <p:cNvPr id="61449" name="AutoShape 9"/>
          <p:cNvSpPr>
            <a:spLocks noChangeAspect="1" noChangeArrowheads="1" noTextEdit="1"/>
          </p:cNvSpPr>
          <p:nvPr/>
        </p:nvSpPr>
        <p:spPr bwMode="gray">
          <a:xfrm flipH="1">
            <a:off x="4868863" y="2995613"/>
            <a:ext cx="909637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450" name="Freeform 10"/>
          <p:cNvSpPr>
            <a:spLocks/>
          </p:cNvSpPr>
          <p:nvPr/>
        </p:nvSpPr>
        <p:spPr bwMode="gray">
          <a:xfrm flipH="1">
            <a:off x="4875213" y="2998788"/>
            <a:ext cx="903287" cy="12414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solidFill>
            <a:srgbClr val="FF9933"/>
          </a:solidFill>
          <a:ln>
            <a:noFill/>
          </a:ln>
          <a:extLst/>
        </p:spPr>
        <p:txBody>
          <a:bodyPr/>
          <a:lstStyle/>
          <a:p>
            <a:endParaRPr lang="ru-RU"/>
          </a:p>
        </p:txBody>
      </p:sp>
      <p:grpSp>
        <p:nvGrpSpPr>
          <p:cNvPr id="61451" name="Group 11"/>
          <p:cNvGrpSpPr>
            <a:grpSpLocks/>
          </p:cNvGrpSpPr>
          <p:nvPr/>
        </p:nvGrpSpPr>
        <p:grpSpPr bwMode="auto">
          <a:xfrm>
            <a:off x="3048000" y="1371600"/>
            <a:ext cx="2998788" cy="1601788"/>
            <a:chOff x="1997" y="1314"/>
            <a:chExt cx="1889" cy="1009"/>
          </a:xfrm>
        </p:grpSpPr>
        <p:grpSp>
          <p:nvGrpSpPr>
            <p:cNvPr id="61452" name="Group 12"/>
            <p:cNvGrpSpPr>
              <a:grpSpLocks/>
            </p:cNvGrpSpPr>
            <p:nvPr/>
          </p:nvGrpSpPr>
          <p:grpSpPr bwMode="auto">
            <a:xfrm>
              <a:off x="1997" y="1404"/>
              <a:ext cx="1889" cy="919"/>
              <a:chOff x="1973" y="1027"/>
              <a:chExt cx="1926" cy="937"/>
            </a:xfrm>
          </p:grpSpPr>
          <p:sp>
            <p:nvSpPr>
              <p:cNvPr id="61453" name="Oval 13"/>
              <p:cNvSpPr>
                <a:spLocks noChangeArrowheads="1"/>
              </p:cNvSpPr>
              <p:nvPr/>
            </p:nvSpPr>
            <p:spPr bwMode="gray">
              <a:xfrm>
                <a:off x="1994" y="1057"/>
                <a:ext cx="1905" cy="907"/>
              </a:xfrm>
              <a:prstGeom prst="ellipse">
                <a:avLst/>
              </a:prstGeom>
              <a:solidFill>
                <a:srgbClr val="FF99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1454" name="Oval 14"/>
              <p:cNvSpPr>
                <a:spLocks noChangeArrowheads="1"/>
              </p:cNvSpPr>
              <p:nvPr/>
            </p:nvSpPr>
            <p:spPr bwMode="gray">
              <a:xfrm>
                <a:off x="1973" y="1027"/>
                <a:ext cx="1905" cy="907"/>
              </a:xfrm>
              <a:prstGeom prst="ellipse">
                <a:avLst/>
              </a:prstGeom>
              <a:gradFill flip="none" rotWithShape="1">
                <a:gsLst>
                  <a:gs pos="0">
                    <a:srgbClr val="FF9933">
                      <a:shade val="30000"/>
                      <a:satMod val="115000"/>
                    </a:srgbClr>
                  </a:gs>
                  <a:gs pos="50000">
                    <a:srgbClr val="FF9933">
                      <a:shade val="67500"/>
                      <a:satMod val="115000"/>
                    </a:srgbClr>
                  </a:gs>
                  <a:gs pos="100000">
                    <a:srgbClr val="FF9933">
                      <a:shade val="100000"/>
                      <a:satMod val="115000"/>
                    </a:srgb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61455" name="Oval 15"/>
            <p:cNvSpPr>
              <a:spLocks noChangeArrowheads="1"/>
            </p:cNvSpPr>
            <p:nvPr/>
          </p:nvSpPr>
          <p:spPr bwMode="gray">
            <a:xfrm>
              <a:off x="2086" y="1314"/>
              <a:ext cx="1691" cy="845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61456" name="Oval 16"/>
            <p:cNvSpPr>
              <a:spLocks noChangeArrowheads="1"/>
            </p:cNvSpPr>
            <p:nvPr/>
          </p:nvSpPr>
          <p:spPr bwMode="gray">
            <a:xfrm>
              <a:off x="2108" y="1319"/>
              <a:ext cx="1650" cy="8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34902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61457" name="Oval 17"/>
            <p:cNvSpPr>
              <a:spLocks noChangeArrowheads="1"/>
            </p:cNvSpPr>
            <p:nvPr/>
          </p:nvSpPr>
          <p:spPr bwMode="gray">
            <a:xfrm>
              <a:off x="2125" y="1327"/>
              <a:ext cx="1570" cy="770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79216"/>
                    <a:invGamma/>
                  </a:schemeClr>
                </a:gs>
                <a:gs pos="100000">
                  <a:schemeClr val="accent1">
                    <a:alpha val="4800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61458" name="Oval 18"/>
            <p:cNvSpPr>
              <a:spLocks noChangeArrowheads="1"/>
            </p:cNvSpPr>
            <p:nvPr/>
          </p:nvSpPr>
          <p:spPr bwMode="gray">
            <a:xfrm>
              <a:off x="2208" y="1344"/>
              <a:ext cx="1382" cy="6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100000">
                  <a:schemeClr val="accent1">
                    <a:alpha val="3800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</p:grpSp>
      <p:sp>
        <p:nvSpPr>
          <p:cNvPr id="61459" name="Text Box 19"/>
          <p:cNvSpPr txBox="1">
            <a:spLocks noChangeArrowheads="1"/>
          </p:cNvSpPr>
          <p:nvPr/>
        </p:nvSpPr>
        <p:spPr bwMode="auto">
          <a:xfrm>
            <a:off x="3339234" y="1628800"/>
            <a:ext cx="243363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ru-RU" altLang="ru-RU" b="1" dirty="0" smtClean="0">
                <a:solidFill>
                  <a:srgbClr val="000000"/>
                </a:solidFill>
              </a:rPr>
              <a:t>востребованные и перспективные</a:t>
            </a:r>
            <a:endParaRPr lang="en-US" altLang="ru-RU" dirty="0">
              <a:solidFill>
                <a:srgbClr val="000000"/>
              </a:solidFill>
            </a:endParaRPr>
          </a:p>
        </p:txBody>
      </p:sp>
      <p:sp>
        <p:nvSpPr>
          <p:cNvPr id="61460" name="Text Box 20"/>
          <p:cNvSpPr txBox="1">
            <a:spLocks noChangeArrowheads="1"/>
          </p:cNvSpPr>
          <p:nvPr/>
        </p:nvSpPr>
        <p:spPr bwMode="auto">
          <a:xfrm>
            <a:off x="5700864" y="3140968"/>
            <a:ext cx="2975592" cy="1846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400" b="1" dirty="0" smtClean="0">
                <a:solidFill>
                  <a:srgbClr val="000000"/>
                </a:solidFill>
              </a:rPr>
              <a:t>Электрификация и автоматизация сельского хозяйства</a:t>
            </a: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400" b="1" dirty="0" smtClean="0">
                <a:solidFill>
                  <a:srgbClr val="000000"/>
                </a:solidFill>
              </a:rPr>
              <a:t>Эксплуатация и ремонт сельскохозяйственной техники и оборудования </a:t>
            </a:r>
            <a:endParaRPr lang="ru-RU" altLang="ru-RU" sz="1400" b="1" dirty="0" smtClean="0">
              <a:solidFill>
                <a:srgbClr val="C00000"/>
              </a:solidFill>
            </a:endParaRP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400" b="1" dirty="0" smtClean="0">
                <a:solidFill>
                  <a:srgbClr val="000000"/>
                </a:solidFill>
              </a:rPr>
              <a:t>Ветеринария </a:t>
            </a: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endParaRPr lang="en-US" altLang="ru-RU" sz="1200" dirty="0">
              <a:solidFill>
                <a:srgbClr val="000000"/>
              </a:solidFill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7096104"/>
              </p:ext>
            </p:extLst>
          </p:nvPr>
        </p:nvGraphicFramePr>
        <p:xfrm>
          <a:off x="2598738" y="3975100"/>
          <a:ext cx="5334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00" name="CorelDRAW" r:id="rId3" imgW="536502" imgH="537394" progId="CorelDRAW.Graphic.13">
                  <p:embed/>
                </p:oleObj>
              </mc:Choice>
              <mc:Fallback>
                <p:oleObj name="CorelDRAW" r:id="rId3" imgW="536502" imgH="537394" progId="CorelDRAW.Graphic.13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8738" y="3975100"/>
                        <a:ext cx="5334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3677195"/>
              </p:ext>
            </p:extLst>
          </p:nvPr>
        </p:nvGraphicFramePr>
        <p:xfrm>
          <a:off x="7927032" y="4479776"/>
          <a:ext cx="5334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01" name="CorelDRAW" r:id="rId5" imgW="536502" imgH="537394" progId="CorelDRAW.Graphic.13">
                  <p:embed/>
                </p:oleObj>
              </mc:Choice>
              <mc:Fallback>
                <p:oleObj name="CorelDRAW" r:id="rId5" imgW="536502" imgH="537394" progId="CorelDRAW.Graphic.13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27032" y="4479776"/>
                        <a:ext cx="5334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41399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404664"/>
            <a:ext cx="5832648" cy="563563"/>
          </a:xfrm>
        </p:spPr>
        <p:txBody>
          <a:bodyPr/>
          <a:lstStyle/>
          <a:p>
            <a:pPr algn="l"/>
            <a:r>
              <a:rPr lang="ru-RU" altLang="ru-RU" dirty="0" smtClean="0">
                <a:solidFill>
                  <a:srgbClr val="FFC000"/>
                </a:solidFill>
              </a:rPr>
              <a:t> </a:t>
            </a:r>
            <a:r>
              <a:rPr lang="ru-RU" altLang="ru-RU" sz="2800" dirty="0" smtClean="0">
                <a:solidFill>
                  <a:srgbClr val="FFC000"/>
                </a:solidFill>
              </a:rPr>
              <a:t>Туризм</a:t>
            </a:r>
            <a:endParaRPr lang="en-US" altLang="ru-RU" sz="2800" dirty="0">
              <a:solidFill>
                <a:srgbClr val="FFC000"/>
              </a:solidFill>
            </a:endParaRPr>
          </a:p>
        </p:txBody>
      </p:sp>
      <p:sp>
        <p:nvSpPr>
          <p:cNvPr id="61443" name="AutoShape 3"/>
          <p:cNvSpPr>
            <a:spLocks noChangeArrowheads="1"/>
          </p:cNvSpPr>
          <p:nvPr/>
        </p:nvSpPr>
        <p:spPr bwMode="auto">
          <a:xfrm>
            <a:off x="5576888" y="2998788"/>
            <a:ext cx="3171576" cy="1726356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9CCFF"/>
              </a:gs>
              <a:gs pos="100000">
                <a:srgbClr val="99CCFF">
                  <a:gamma/>
                  <a:tint val="27451"/>
                  <a:invGamma/>
                </a:srgbClr>
              </a:gs>
            </a:gsLst>
            <a:lin ang="5400000" scaled="1"/>
          </a:gradFill>
          <a:ln w="38100">
            <a:solidFill>
              <a:srgbClr val="33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ru-RU" altLang="ru-RU">
              <a:latin typeface="Verdana" pitchFamily="34" charset="0"/>
            </a:endParaRPr>
          </a:p>
        </p:txBody>
      </p:sp>
      <p:sp>
        <p:nvSpPr>
          <p:cNvPr id="61445" name="AutoShape 5"/>
          <p:cNvSpPr>
            <a:spLocks noChangeArrowheads="1"/>
          </p:cNvSpPr>
          <p:nvPr/>
        </p:nvSpPr>
        <p:spPr bwMode="auto">
          <a:xfrm>
            <a:off x="395536" y="2998789"/>
            <a:ext cx="3033464" cy="129430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9CCFF"/>
              </a:gs>
              <a:gs pos="100000">
                <a:srgbClr val="99CCFF">
                  <a:gamma/>
                  <a:tint val="27451"/>
                  <a:invGamma/>
                </a:srgbClr>
              </a:gs>
            </a:gsLst>
            <a:lin ang="5400000" scaled="1"/>
          </a:gradFill>
          <a:ln w="38100">
            <a:solidFill>
              <a:srgbClr val="33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ru-RU" altLang="ru-RU">
              <a:latin typeface="Verdana" pitchFamily="34" charset="0"/>
            </a:endParaRPr>
          </a:p>
        </p:txBody>
      </p:sp>
      <p:sp>
        <p:nvSpPr>
          <p:cNvPr id="61446" name="Text Box 6"/>
          <p:cNvSpPr txBox="1">
            <a:spLocks noChangeArrowheads="1"/>
          </p:cNvSpPr>
          <p:nvPr/>
        </p:nvSpPr>
        <p:spPr bwMode="auto">
          <a:xfrm>
            <a:off x="465025" y="3190193"/>
            <a:ext cx="287169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400" b="1" dirty="0" smtClean="0">
                <a:solidFill>
                  <a:srgbClr val="000000"/>
                </a:solidFill>
              </a:rPr>
              <a:t>Повар, кондитер</a:t>
            </a: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endParaRPr lang="ru-RU" altLang="ru-RU" sz="1200" b="1" dirty="0" smtClean="0">
              <a:solidFill>
                <a:srgbClr val="000000"/>
              </a:solidFill>
            </a:endParaRPr>
          </a:p>
        </p:txBody>
      </p:sp>
      <p:sp>
        <p:nvSpPr>
          <p:cNvPr id="61447" name="AutoShape 7"/>
          <p:cNvSpPr>
            <a:spLocks noChangeAspect="1" noChangeArrowheads="1" noTextEdit="1"/>
          </p:cNvSpPr>
          <p:nvPr/>
        </p:nvSpPr>
        <p:spPr bwMode="gray">
          <a:xfrm>
            <a:off x="3222625" y="2995613"/>
            <a:ext cx="909638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448" name="Freeform 8"/>
          <p:cNvSpPr>
            <a:spLocks/>
          </p:cNvSpPr>
          <p:nvPr/>
        </p:nvSpPr>
        <p:spPr bwMode="gray">
          <a:xfrm>
            <a:off x="3222625" y="2998788"/>
            <a:ext cx="903288" cy="12414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  <a:extLst/>
        </p:spPr>
        <p:txBody>
          <a:bodyPr/>
          <a:lstStyle/>
          <a:p>
            <a:endParaRPr lang="ru-RU"/>
          </a:p>
        </p:txBody>
      </p:sp>
      <p:sp>
        <p:nvSpPr>
          <p:cNvPr id="61449" name="AutoShape 9"/>
          <p:cNvSpPr>
            <a:spLocks noChangeAspect="1" noChangeArrowheads="1" noTextEdit="1"/>
          </p:cNvSpPr>
          <p:nvPr/>
        </p:nvSpPr>
        <p:spPr bwMode="gray">
          <a:xfrm flipH="1">
            <a:off x="4868863" y="2995613"/>
            <a:ext cx="909637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450" name="Freeform 10"/>
          <p:cNvSpPr>
            <a:spLocks/>
          </p:cNvSpPr>
          <p:nvPr/>
        </p:nvSpPr>
        <p:spPr bwMode="gray">
          <a:xfrm flipH="1">
            <a:off x="4875213" y="2998788"/>
            <a:ext cx="903287" cy="12414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solidFill>
            <a:srgbClr val="FF9933"/>
          </a:solidFill>
          <a:ln>
            <a:noFill/>
          </a:ln>
          <a:extLst/>
        </p:spPr>
        <p:txBody>
          <a:bodyPr/>
          <a:lstStyle/>
          <a:p>
            <a:endParaRPr lang="ru-RU"/>
          </a:p>
        </p:txBody>
      </p:sp>
      <p:grpSp>
        <p:nvGrpSpPr>
          <p:cNvPr id="61451" name="Group 11"/>
          <p:cNvGrpSpPr>
            <a:grpSpLocks/>
          </p:cNvGrpSpPr>
          <p:nvPr/>
        </p:nvGrpSpPr>
        <p:grpSpPr bwMode="auto">
          <a:xfrm>
            <a:off x="3048000" y="1371600"/>
            <a:ext cx="2998788" cy="1601788"/>
            <a:chOff x="1997" y="1314"/>
            <a:chExt cx="1889" cy="1009"/>
          </a:xfrm>
        </p:grpSpPr>
        <p:grpSp>
          <p:nvGrpSpPr>
            <p:cNvPr id="61452" name="Group 12"/>
            <p:cNvGrpSpPr>
              <a:grpSpLocks/>
            </p:cNvGrpSpPr>
            <p:nvPr/>
          </p:nvGrpSpPr>
          <p:grpSpPr bwMode="auto">
            <a:xfrm>
              <a:off x="1997" y="1404"/>
              <a:ext cx="1889" cy="919"/>
              <a:chOff x="1973" y="1027"/>
              <a:chExt cx="1926" cy="937"/>
            </a:xfrm>
          </p:grpSpPr>
          <p:sp>
            <p:nvSpPr>
              <p:cNvPr id="61453" name="Oval 13"/>
              <p:cNvSpPr>
                <a:spLocks noChangeArrowheads="1"/>
              </p:cNvSpPr>
              <p:nvPr/>
            </p:nvSpPr>
            <p:spPr bwMode="gray">
              <a:xfrm>
                <a:off x="1994" y="1057"/>
                <a:ext cx="1905" cy="907"/>
              </a:xfrm>
              <a:prstGeom prst="ellipse">
                <a:avLst/>
              </a:prstGeom>
              <a:solidFill>
                <a:srgbClr val="FF99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1454" name="Oval 14"/>
              <p:cNvSpPr>
                <a:spLocks noChangeArrowheads="1"/>
              </p:cNvSpPr>
              <p:nvPr/>
            </p:nvSpPr>
            <p:spPr bwMode="gray">
              <a:xfrm>
                <a:off x="1973" y="1027"/>
                <a:ext cx="1905" cy="907"/>
              </a:xfrm>
              <a:prstGeom prst="ellipse">
                <a:avLst/>
              </a:prstGeom>
              <a:gradFill flip="none" rotWithShape="1">
                <a:gsLst>
                  <a:gs pos="0">
                    <a:srgbClr val="FF9933">
                      <a:shade val="30000"/>
                      <a:satMod val="115000"/>
                    </a:srgbClr>
                  </a:gs>
                  <a:gs pos="50000">
                    <a:srgbClr val="FF9933">
                      <a:shade val="67500"/>
                      <a:satMod val="115000"/>
                    </a:srgbClr>
                  </a:gs>
                  <a:gs pos="100000">
                    <a:srgbClr val="FF9933">
                      <a:shade val="100000"/>
                      <a:satMod val="115000"/>
                    </a:srgb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61455" name="Oval 15"/>
            <p:cNvSpPr>
              <a:spLocks noChangeArrowheads="1"/>
            </p:cNvSpPr>
            <p:nvPr/>
          </p:nvSpPr>
          <p:spPr bwMode="gray">
            <a:xfrm>
              <a:off x="2086" y="1314"/>
              <a:ext cx="1691" cy="845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61456" name="Oval 16"/>
            <p:cNvSpPr>
              <a:spLocks noChangeArrowheads="1"/>
            </p:cNvSpPr>
            <p:nvPr/>
          </p:nvSpPr>
          <p:spPr bwMode="gray">
            <a:xfrm>
              <a:off x="2108" y="1319"/>
              <a:ext cx="1650" cy="8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34902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61457" name="Oval 17"/>
            <p:cNvSpPr>
              <a:spLocks noChangeArrowheads="1"/>
            </p:cNvSpPr>
            <p:nvPr/>
          </p:nvSpPr>
          <p:spPr bwMode="gray">
            <a:xfrm>
              <a:off x="2125" y="1327"/>
              <a:ext cx="1570" cy="770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79216"/>
                    <a:invGamma/>
                  </a:schemeClr>
                </a:gs>
                <a:gs pos="100000">
                  <a:schemeClr val="accent1">
                    <a:alpha val="4800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61458" name="Oval 18"/>
            <p:cNvSpPr>
              <a:spLocks noChangeArrowheads="1"/>
            </p:cNvSpPr>
            <p:nvPr/>
          </p:nvSpPr>
          <p:spPr bwMode="gray">
            <a:xfrm>
              <a:off x="2208" y="1344"/>
              <a:ext cx="1382" cy="6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100000">
                  <a:schemeClr val="accent1">
                    <a:alpha val="3800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</p:grpSp>
      <p:sp>
        <p:nvSpPr>
          <p:cNvPr id="61459" name="Text Box 19"/>
          <p:cNvSpPr txBox="1">
            <a:spLocks noChangeArrowheads="1"/>
          </p:cNvSpPr>
          <p:nvPr/>
        </p:nvSpPr>
        <p:spPr bwMode="auto">
          <a:xfrm>
            <a:off x="3339234" y="1628800"/>
            <a:ext cx="243363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ru-RU" altLang="ru-RU" b="1" dirty="0" smtClean="0">
                <a:solidFill>
                  <a:srgbClr val="000000"/>
                </a:solidFill>
              </a:rPr>
              <a:t>востребованные и перспективные</a:t>
            </a:r>
            <a:endParaRPr lang="en-US" altLang="ru-RU" dirty="0">
              <a:solidFill>
                <a:srgbClr val="000000"/>
              </a:solidFill>
            </a:endParaRPr>
          </a:p>
        </p:txBody>
      </p:sp>
      <p:sp>
        <p:nvSpPr>
          <p:cNvPr id="61460" name="Text Box 20"/>
          <p:cNvSpPr txBox="1">
            <a:spLocks noChangeArrowheads="1"/>
          </p:cNvSpPr>
          <p:nvPr/>
        </p:nvSpPr>
        <p:spPr bwMode="auto">
          <a:xfrm>
            <a:off x="5700864" y="3140968"/>
            <a:ext cx="2975592" cy="113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400" b="1" dirty="0" smtClean="0">
                <a:solidFill>
                  <a:srgbClr val="000000"/>
                </a:solidFill>
              </a:rPr>
              <a:t>Туризм</a:t>
            </a: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400" b="1" dirty="0" smtClean="0">
                <a:solidFill>
                  <a:srgbClr val="000000"/>
                </a:solidFill>
              </a:rPr>
              <a:t>Гостиничное дело </a:t>
            </a:r>
            <a:endParaRPr lang="ru-RU" altLang="ru-RU" sz="1400" b="1" dirty="0" smtClean="0">
              <a:solidFill>
                <a:srgbClr val="C00000"/>
              </a:solidFill>
            </a:endParaRP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400" b="1" dirty="0" smtClean="0">
                <a:solidFill>
                  <a:srgbClr val="000000"/>
                </a:solidFill>
              </a:rPr>
              <a:t>Поварское и кондитерское дело </a:t>
            </a:r>
            <a:endParaRPr lang="ru-RU" altLang="ru-RU" sz="1400" b="1" dirty="0" smtClean="0">
              <a:solidFill>
                <a:srgbClr val="C00000"/>
              </a:solidFill>
            </a:endParaRP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endParaRPr lang="en-US" altLang="ru-RU" sz="1200" dirty="0">
              <a:solidFill>
                <a:srgbClr val="000000"/>
              </a:solidFill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0309848"/>
              </p:ext>
            </p:extLst>
          </p:nvPr>
        </p:nvGraphicFramePr>
        <p:xfrm>
          <a:off x="2576478" y="3645942"/>
          <a:ext cx="5334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25" name="CorelDRAW" r:id="rId3" imgW="536502" imgH="537394" progId="CorelDRAW.Graphic.13">
                  <p:embed/>
                </p:oleObj>
              </mc:Choice>
              <mc:Fallback>
                <p:oleObj name="CorelDRAW" r:id="rId3" imgW="536502" imgH="537394" progId="CorelDRAW.Graphic.13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6478" y="3645942"/>
                        <a:ext cx="5334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5725852"/>
              </p:ext>
            </p:extLst>
          </p:nvPr>
        </p:nvGraphicFramePr>
        <p:xfrm>
          <a:off x="7956376" y="4047728"/>
          <a:ext cx="5334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26" name="CorelDRAW" r:id="rId5" imgW="536502" imgH="537394" progId="CorelDRAW.Graphic.13">
                  <p:embed/>
                </p:oleObj>
              </mc:Choice>
              <mc:Fallback>
                <p:oleObj name="CorelDRAW" r:id="rId5" imgW="536502" imgH="537394" progId="CorelDRAW.Graphic.13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6376" y="4047728"/>
                        <a:ext cx="5334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6691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429397" y="404664"/>
            <a:ext cx="7022923" cy="563563"/>
          </a:xfrm>
        </p:spPr>
        <p:txBody>
          <a:bodyPr/>
          <a:lstStyle/>
          <a:p>
            <a:pPr algn="l"/>
            <a:r>
              <a:rPr lang="ru-RU" altLang="ru-RU" dirty="0" smtClean="0">
                <a:solidFill>
                  <a:srgbClr val="FFC000"/>
                </a:solidFill>
              </a:rPr>
              <a:t> </a:t>
            </a:r>
            <a:r>
              <a:rPr lang="en-US" altLang="ru-RU" sz="2800" dirty="0" smtClean="0">
                <a:solidFill>
                  <a:srgbClr val="FFC000"/>
                </a:solidFill>
              </a:rPr>
              <a:t>I</a:t>
            </a:r>
            <a:r>
              <a:rPr lang="ru-RU" altLang="ru-RU" sz="2800" dirty="0" smtClean="0">
                <a:solidFill>
                  <a:srgbClr val="FFC000"/>
                </a:solidFill>
              </a:rPr>
              <a:t>Т- сфера</a:t>
            </a:r>
            <a:endParaRPr lang="en-US" altLang="ru-RU" sz="2800" dirty="0">
              <a:solidFill>
                <a:srgbClr val="FFC000"/>
              </a:solidFill>
            </a:endParaRPr>
          </a:p>
        </p:txBody>
      </p:sp>
      <p:sp>
        <p:nvSpPr>
          <p:cNvPr id="61443" name="AutoShape 3"/>
          <p:cNvSpPr>
            <a:spLocks noChangeArrowheads="1"/>
          </p:cNvSpPr>
          <p:nvPr/>
        </p:nvSpPr>
        <p:spPr bwMode="auto">
          <a:xfrm>
            <a:off x="5576888" y="2998788"/>
            <a:ext cx="3171576" cy="309450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9CCFF"/>
              </a:gs>
              <a:gs pos="100000">
                <a:srgbClr val="99CCFF">
                  <a:gamma/>
                  <a:tint val="27451"/>
                  <a:invGamma/>
                </a:srgbClr>
              </a:gs>
            </a:gsLst>
            <a:lin ang="5400000" scaled="1"/>
          </a:gradFill>
          <a:ln w="38100">
            <a:solidFill>
              <a:srgbClr val="33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ru-RU" altLang="ru-RU">
              <a:latin typeface="Verdana" pitchFamily="34" charset="0"/>
            </a:endParaRPr>
          </a:p>
        </p:txBody>
      </p:sp>
      <p:sp>
        <p:nvSpPr>
          <p:cNvPr id="61445" name="AutoShape 5"/>
          <p:cNvSpPr>
            <a:spLocks noChangeArrowheads="1"/>
          </p:cNvSpPr>
          <p:nvPr/>
        </p:nvSpPr>
        <p:spPr bwMode="auto">
          <a:xfrm>
            <a:off x="395536" y="2998789"/>
            <a:ext cx="3033464" cy="129430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9CCFF"/>
              </a:gs>
              <a:gs pos="100000">
                <a:srgbClr val="99CCFF">
                  <a:gamma/>
                  <a:tint val="27451"/>
                  <a:invGamma/>
                </a:srgbClr>
              </a:gs>
            </a:gsLst>
            <a:lin ang="5400000" scaled="1"/>
          </a:gradFill>
          <a:ln w="38100">
            <a:solidFill>
              <a:srgbClr val="33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ru-RU" altLang="ru-RU">
              <a:latin typeface="Verdana" pitchFamily="34" charset="0"/>
            </a:endParaRPr>
          </a:p>
        </p:txBody>
      </p:sp>
      <p:sp>
        <p:nvSpPr>
          <p:cNvPr id="61447" name="AutoShape 7"/>
          <p:cNvSpPr>
            <a:spLocks noChangeAspect="1" noChangeArrowheads="1" noTextEdit="1"/>
          </p:cNvSpPr>
          <p:nvPr/>
        </p:nvSpPr>
        <p:spPr bwMode="gray">
          <a:xfrm>
            <a:off x="3222625" y="2995613"/>
            <a:ext cx="909638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448" name="Freeform 8"/>
          <p:cNvSpPr>
            <a:spLocks/>
          </p:cNvSpPr>
          <p:nvPr/>
        </p:nvSpPr>
        <p:spPr bwMode="gray">
          <a:xfrm>
            <a:off x="3222625" y="2998788"/>
            <a:ext cx="903288" cy="12414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  <a:extLst/>
        </p:spPr>
        <p:txBody>
          <a:bodyPr/>
          <a:lstStyle/>
          <a:p>
            <a:endParaRPr lang="ru-RU"/>
          </a:p>
        </p:txBody>
      </p:sp>
      <p:sp>
        <p:nvSpPr>
          <p:cNvPr id="61449" name="AutoShape 9"/>
          <p:cNvSpPr>
            <a:spLocks noChangeAspect="1" noChangeArrowheads="1" noTextEdit="1"/>
          </p:cNvSpPr>
          <p:nvPr/>
        </p:nvSpPr>
        <p:spPr bwMode="gray">
          <a:xfrm flipH="1">
            <a:off x="4868863" y="2995613"/>
            <a:ext cx="909637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450" name="Freeform 10"/>
          <p:cNvSpPr>
            <a:spLocks/>
          </p:cNvSpPr>
          <p:nvPr/>
        </p:nvSpPr>
        <p:spPr bwMode="gray">
          <a:xfrm flipH="1">
            <a:off x="4875213" y="2998788"/>
            <a:ext cx="903287" cy="12414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solidFill>
            <a:srgbClr val="FF9933"/>
          </a:solidFill>
          <a:ln>
            <a:noFill/>
          </a:ln>
          <a:extLst/>
        </p:spPr>
        <p:txBody>
          <a:bodyPr/>
          <a:lstStyle/>
          <a:p>
            <a:endParaRPr lang="ru-RU"/>
          </a:p>
        </p:txBody>
      </p:sp>
      <p:grpSp>
        <p:nvGrpSpPr>
          <p:cNvPr id="61451" name="Group 11"/>
          <p:cNvGrpSpPr>
            <a:grpSpLocks/>
          </p:cNvGrpSpPr>
          <p:nvPr/>
        </p:nvGrpSpPr>
        <p:grpSpPr bwMode="auto">
          <a:xfrm>
            <a:off x="3048000" y="1371600"/>
            <a:ext cx="2998788" cy="1601788"/>
            <a:chOff x="1997" y="1314"/>
            <a:chExt cx="1889" cy="1009"/>
          </a:xfrm>
        </p:grpSpPr>
        <p:grpSp>
          <p:nvGrpSpPr>
            <p:cNvPr id="61452" name="Group 12"/>
            <p:cNvGrpSpPr>
              <a:grpSpLocks/>
            </p:cNvGrpSpPr>
            <p:nvPr/>
          </p:nvGrpSpPr>
          <p:grpSpPr bwMode="auto">
            <a:xfrm>
              <a:off x="1997" y="1404"/>
              <a:ext cx="1889" cy="919"/>
              <a:chOff x="1973" y="1027"/>
              <a:chExt cx="1926" cy="937"/>
            </a:xfrm>
          </p:grpSpPr>
          <p:sp>
            <p:nvSpPr>
              <p:cNvPr id="61453" name="Oval 13"/>
              <p:cNvSpPr>
                <a:spLocks noChangeArrowheads="1"/>
              </p:cNvSpPr>
              <p:nvPr/>
            </p:nvSpPr>
            <p:spPr bwMode="gray">
              <a:xfrm>
                <a:off x="1994" y="1057"/>
                <a:ext cx="1905" cy="907"/>
              </a:xfrm>
              <a:prstGeom prst="ellipse">
                <a:avLst/>
              </a:prstGeom>
              <a:solidFill>
                <a:srgbClr val="FF99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1454" name="Oval 14"/>
              <p:cNvSpPr>
                <a:spLocks noChangeArrowheads="1"/>
              </p:cNvSpPr>
              <p:nvPr/>
            </p:nvSpPr>
            <p:spPr bwMode="gray">
              <a:xfrm>
                <a:off x="1973" y="1027"/>
                <a:ext cx="1905" cy="907"/>
              </a:xfrm>
              <a:prstGeom prst="ellipse">
                <a:avLst/>
              </a:prstGeom>
              <a:gradFill flip="none" rotWithShape="1">
                <a:gsLst>
                  <a:gs pos="0">
                    <a:srgbClr val="FF9933">
                      <a:shade val="30000"/>
                      <a:satMod val="115000"/>
                    </a:srgbClr>
                  </a:gs>
                  <a:gs pos="50000">
                    <a:srgbClr val="FF9933">
                      <a:shade val="67500"/>
                      <a:satMod val="115000"/>
                    </a:srgbClr>
                  </a:gs>
                  <a:gs pos="100000">
                    <a:srgbClr val="FF9933">
                      <a:shade val="100000"/>
                      <a:satMod val="115000"/>
                    </a:srgb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61455" name="Oval 15"/>
            <p:cNvSpPr>
              <a:spLocks noChangeArrowheads="1"/>
            </p:cNvSpPr>
            <p:nvPr/>
          </p:nvSpPr>
          <p:spPr bwMode="gray">
            <a:xfrm>
              <a:off x="2086" y="1314"/>
              <a:ext cx="1691" cy="845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61456" name="Oval 16"/>
            <p:cNvSpPr>
              <a:spLocks noChangeArrowheads="1"/>
            </p:cNvSpPr>
            <p:nvPr/>
          </p:nvSpPr>
          <p:spPr bwMode="gray">
            <a:xfrm>
              <a:off x="2108" y="1319"/>
              <a:ext cx="1650" cy="8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34902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61457" name="Oval 17"/>
            <p:cNvSpPr>
              <a:spLocks noChangeArrowheads="1"/>
            </p:cNvSpPr>
            <p:nvPr/>
          </p:nvSpPr>
          <p:spPr bwMode="gray">
            <a:xfrm>
              <a:off x="2125" y="1327"/>
              <a:ext cx="1570" cy="770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79216"/>
                    <a:invGamma/>
                  </a:schemeClr>
                </a:gs>
                <a:gs pos="100000">
                  <a:schemeClr val="accent1">
                    <a:alpha val="4800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61458" name="Oval 18"/>
            <p:cNvSpPr>
              <a:spLocks noChangeArrowheads="1"/>
            </p:cNvSpPr>
            <p:nvPr/>
          </p:nvSpPr>
          <p:spPr bwMode="gray">
            <a:xfrm>
              <a:off x="2208" y="1344"/>
              <a:ext cx="1382" cy="6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100000">
                  <a:schemeClr val="accent1">
                    <a:alpha val="3800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</p:grpSp>
      <p:sp>
        <p:nvSpPr>
          <p:cNvPr id="61459" name="Text Box 19"/>
          <p:cNvSpPr txBox="1">
            <a:spLocks noChangeArrowheads="1"/>
          </p:cNvSpPr>
          <p:nvPr/>
        </p:nvSpPr>
        <p:spPr bwMode="auto">
          <a:xfrm>
            <a:off x="3339234" y="1628800"/>
            <a:ext cx="243363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ru-RU" altLang="ru-RU" b="1" dirty="0" smtClean="0">
                <a:solidFill>
                  <a:srgbClr val="000000"/>
                </a:solidFill>
              </a:rPr>
              <a:t>востребованные и перспективные</a:t>
            </a:r>
            <a:endParaRPr lang="en-US" altLang="ru-RU" dirty="0">
              <a:solidFill>
                <a:srgbClr val="000000"/>
              </a:solidFill>
            </a:endParaRPr>
          </a:p>
        </p:txBody>
      </p:sp>
      <p:sp>
        <p:nvSpPr>
          <p:cNvPr id="61460" name="Text Box 20"/>
          <p:cNvSpPr txBox="1">
            <a:spLocks noChangeArrowheads="1"/>
          </p:cNvSpPr>
          <p:nvPr/>
        </p:nvSpPr>
        <p:spPr bwMode="auto">
          <a:xfrm>
            <a:off x="5700864" y="3140968"/>
            <a:ext cx="2975592" cy="2523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400" b="1" dirty="0" smtClean="0">
                <a:solidFill>
                  <a:srgbClr val="000000"/>
                </a:solidFill>
              </a:rPr>
              <a:t>Сетевое и системное администрирование </a:t>
            </a:r>
            <a:endParaRPr lang="ru-RU" altLang="ru-RU" sz="1400" b="1" dirty="0" smtClean="0">
              <a:solidFill>
                <a:srgbClr val="C00000"/>
              </a:solidFill>
            </a:endParaRP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400" b="1" dirty="0" smtClean="0">
                <a:solidFill>
                  <a:srgbClr val="000000"/>
                </a:solidFill>
              </a:rPr>
              <a:t>Информационные системы и программирование </a:t>
            </a:r>
            <a:endParaRPr lang="ru-RU" altLang="ru-RU" sz="1400" b="1" dirty="0" smtClean="0">
              <a:solidFill>
                <a:srgbClr val="C00000"/>
              </a:solidFill>
            </a:endParaRP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400" b="1" dirty="0" smtClean="0">
                <a:solidFill>
                  <a:srgbClr val="000000"/>
                </a:solidFill>
              </a:rPr>
              <a:t>Обеспечение информационной безопасности телекоммуникационных систем </a:t>
            </a:r>
            <a:r>
              <a:rPr lang="ru-RU" sz="1400" b="1" dirty="0">
                <a:solidFill>
                  <a:srgbClr val="C00000"/>
                </a:solidFill>
                <a:sym typeface="Wingdings"/>
              </a:rPr>
              <a:t></a:t>
            </a:r>
            <a:endParaRPr lang="ru-RU" altLang="ru-RU" sz="1400" b="1" dirty="0" smtClean="0">
              <a:solidFill>
                <a:srgbClr val="C00000"/>
              </a:solidFill>
            </a:endParaRP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400" b="1" dirty="0" smtClean="0">
                <a:solidFill>
                  <a:srgbClr val="000000"/>
                </a:solidFill>
              </a:rPr>
              <a:t>Инфокоммуникационные сети и системы связи </a:t>
            </a:r>
            <a:r>
              <a:rPr lang="ru-RU" sz="1400" b="1" dirty="0">
                <a:solidFill>
                  <a:srgbClr val="C00000"/>
                </a:solidFill>
                <a:sym typeface="Wingdings"/>
              </a:rPr>
              <a:t></a:t>
            </a:r>
            <a:endParaRPr lang="en-US" altLang="ru-RU" sz="1400" dirty="0">
              <a:solidFill>
                <a:srgbClr val="C00000"/>
              </a:solidFill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5403550"/>
              </p:ext>
            </p:extLst>
          </p:nvPr>
        </p:nvGraphicFramePr>
        <p:xfrm>
          <a:off x="2547297" y="3645024"/>
          <a:ext cx="5334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4" name="CorelDRAW" r:id="rId3" imgW="536502" imgH="537394" progId="CorelDRAW.Graphic.13">
                  <p:embed/>
                </p:oleObj>
              </mc:Choice>
              <mc:Fallback>
                <p:oleObj name="CorelDRAW" r:id="rId3" imgW="536502" imgH="537394" progId="CorelDRAW.Graphic.13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7297" y="3645024"/>
                        <a:ext cx="5334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8716925"/>
              </p:ext>
            </p:extLst>
          </p:nvPr>
        </p:nvGraphicFramePr>
        <p:xfrm>
          <a:off x="8100392" y="5415880"/>
          <a:ext cx="5334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5" name="CorelDRAW" r:id="rId5" imgW="536502" imgH="537394" progId="CorelDRAW.Graphic.13">
                  <p:embed/>
                </p:oleObj>
              </mc:Choice>
              <mc:Fallback>
                <p:oleObj name="CorelDRAW" r:id="rId5" imgW="536502" imgH="537394" progId="CorelDRAW.Graphic.13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00392" y="5415880"/>
                        <a:ext cx="5334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23740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476672"/>
            <a:ext cx="3168352" cy="491555"/>
          </a:xfrm>
        </p:spPr>
        <p:txBody>
          <a:bodyPr/>
          <a:lstStyle/>
          <a:p>
            <a:r>
              <a:rPr lang="ru-RU" altLang="ru-RU" sz="2800" dirty="0" smtClean="0">
                <a:solidFill>
                  <a:srgbClr val="FFC000"/>
                </a:solidFill>
              </a:rPr>
              <a:t>Другие отрасли</a:t>
            </a:r>
            <a:endParaRPr lang="en-US" altLang="ru-RU" sz="2800" dirty="0">
              <a:solidFill>
                <a:srgbClr val="FFC000"/>
              </a:solidFill>
            </a:endParaRPr>
          </a:p>
        </p:txBody>
      </p:sp>
      <p:sp>
        <p:nvSpPr>
          <p:cNvPr id="69635" name="AutoShape 3"/>
          <p:cNvSpPr>
            <a:spLocks noChangeArrowheads="1"/>
          </p:cNvSpPr>
          <p:nvPr/>
        </p:nvSpPr>
        <p:spPr bwMode="invGray">
          <a:xfrm>
            <a:off x="0" y="1524000"/>
            <a:ext cx="6156176" cy="4495800"/>
          </a:xfrm>
          <a:prstGeom prst="rightArrow">
            <a:avLst>
              <a:gd name="adj1" fmla="val 79306"/>
              <a:gd name="adj2" fmla="val 33584"/>
            </a:avLst>
          </a:prstGeom>
          <a:gradFill flip="none" rotWithShape="1">
            <a:gsLst>
              <a:gs pos="0">
                <a:srgbClr val="FF9933">
                  <a:shade val="30000"/>
                  <a:satMod val="115000"/>
                </a:srgbClr>
              </a:gs>
              <a:gs pos="50000">
                <a:srgbClr val="FF9933">
                  <a:shade val="67500"/>
                  <a:satMod val="115000"/>
                </a:srgbClr>
              </a:gs>
              <a:gs pos="100000">
                <a:srgbClr val="FF9933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/>
          <a:extLst/>
        </p:spPr>
        <p:txBody>
          <a:bodyPr wrap="none" anchor="ctr"/>
          <a:lstStyle/>
          <a:p>
            <a:endParaRPr lang="ru-RU"/>
          </a:p>
        </p:txBody>
      </p:sp>
      <p:sp>
        <p:nvSpPr>
          <p:cNvPr id="69636" name="AutoShape 4"/>
          <p:cNvSpPr>
            <a:spLocks noChangeArrowheads="1"/>
          </p:cNvSpPr>
          <p:nvPr/>
        </p:nvSpPr>
        <p:spPr bwMode="blackWhite">
          <a:xfrm>
            <a:off x="533400" y="2133600"/>
            <a:ext cx="4038600" cy="9906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dirty="0" smtClean="0"/>
              <a:t>Преподавание в начальных классах</a:t>
            </a:r>
            <a:endParaRPr lang="en-US" altLang="ru-RU" dirty="0"/>
          </a:p>
        </p:txBody>
      </p:sp>
      <p:sp>
        <p:nvSpPr>
          <p:cNvPr id="69637" name="AutoShape 5"/>
          <p:cNvSpPr>
            <a:spLocks noChangeArrowheads="1"/>
          </p:cNvSpPr>
          <p:nvPr/>
        </p:nvSpPr>
        <p:spPr bwMode="blackWhite">
          <a:xfrm>
            <a:off x="533400" y="3276600"/>
            <a:ext cx="4614664" cy="9906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dirty="0"/>
              <a:t>Монтаж, техническое обслуживание </a:t>
            </a:r>
          </a:p>
          <a:p>
            <a:pPr algn="ctr" eaLnBrk="0" hangingPunct="0"/>
            <a:r>
              <a:rPr lang="ru-RU" altLang="ru-RU" dirty="0"/>
              <a:t>и ремонт биотехнических и медицинских</a:t>
            </a:r>
          </a:p>
          <a:p>
            <a:pPr algn="ctr" eaLnBrk="0" hangingPunct="0"/>
            <a:r>
              <a:rPr lang="ru-RU" altLang="ru-RU" dirty="0" smtClean="0"/>
              <a:t>аппаратов </a:t>
            </a:r>
            <a:r>
              <a:rPr lang="ru-RU" altLang="ru-RU" dirty="0"/>
              <a:t>и </a:t>
            </a:r>
            <a:r>
              <a:rPr lang="ru-RU" altLang="ru-RU" dirty="0" smtClean="0"/>
              <a:t>систем </a:t>
            </a:r>
            <a:r>
              <a:rPr lang="ru-RU" sz="2000" b="1" dirty="0">
                <a:solidFill>
                  <a:srgbClr val="C00000"/>
                </a:solidFill>
                <a:sym typeface="Wingdings"/>
              </a:rPr>
              <a:t></a:t>
            </a:r>
            <a:endParaRPr lang="en-US" altLang="ru-RU" sz="2000" dirty="0">
              <a:solidFill>
                <a:srgbClr val="C00000"/>
              </a:solidFill>
            </a:endParaRPr>
          </a:p>
        </p:txBody>
      </p:sp>
      <p:sp>
        <p:nvSpPr>
          <p:cNvPr id="69638" name="AutoShape 6"/>
          <p:cNvSpPr>
            <a:spLocks noChangeArrowheads="1"/>
          </p:cNvSpPr>
          <p:nvPr/>
        </p:nvSpPr>
        <p:spPr bwMode="blackWhite">
          <a:xfrm>
            <a:off x="533400" y="4419600"/>
            <a:ext cx="4038600" cy="9906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ru-RU" altLang="ru-RU" dirty="0" smtClean="0"/>
              <a:t>Печатное дело </a:t>
            </a:r>
            <a:endParaRPr lang="en-US" altLang="ru-RU" sz="2000" dirty="0">
              <a:solidFill>
                <a:srgbClr val="C00000"/>
              </a:solidFill>
            </a:endParaRPr>
          </a:p>
        </p:txBody>
      </p:sp>
      <p:sp>
        <p:nvSpPr>
          <p:cNvPr id="69639" name="AutoShape 7"/>
          <p:cNvSpPr>
            <a:spLocks noChangeArrowheads="1"/>
          </p:cNvSpPr>
          <p:nvPr/>
        </p:nvSpPr>
        <p:spPr bwMode="black">
          <a:xfrm>
            <a:off x="6087616" y="3124200"/>
            <a:ext cx="2660848" cy="1295400"/>
          </a:xfrm>
          <a:prstGeom prst="roundRect">
            <a:avLst>
              <a:gd name="adj" fmla="val 9106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ACDD4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ru-RU" altLang="ru-RU" sz="2400" dirty="0" smtClean="0">
                <a:solidFill>
                  <a:srgbClr val="FFE10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Востребованные специальности</a:t>
            </a:r>
            <a:endParaRPr lang="en-US" altLang="ru-RU" sz="2400" dirty="0">
              <a:solidFill>
                <a:srgbClr val="FFE10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3971425"/>
              </p:ext>
            </p:extLst>
          </p:nvPr>
        </p:nvGraphicFramePr>
        <p:xfrm>
          <a:off x="7020272" y="4267200"/>
          <a:ext cx="648072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48" name="CorelDRAW" r:id="rId3" imgW="536502" imgH="537394" progId="CorelDRAW.Graphic.13">
                  <p:embed/>
                </p:oleObj>
              </mc:Choice>
              <mc:Fallback>
                <p:oleObj name="CorelDRAW" r:id="rId3" imgW="536502" imgH="537394" progId="CorelDRAW.Graphic.13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20272" y="4267200"/>
                        <a:ext cx="648072" cy="6480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77226" y="404664"/>
            <a:ext cx="7225277" cy="563563"/>
          </a:xfrm>
        </p:spPr>
        <p:txBody>
          <a:bodyPr/>
          <a:lstStyle/>
          <a:p>
            <a:r>
              <a:rPr lang="en-US" altLang="ru-RU" dirty="0"/>
              <a:t> </a:t>
            </a:r>
            <a:r>
              <a:rPr lang="ru-RU" altLang="ru-RU" sz="2800" dirty="0" smtClean="0">
                <a:solidFill>
                  <a:srgbClr val="FFC000"/>
                </a:solidFill>
              </a:rPr>
              <a:t>Профессии (специальности) будущего</a:t>
            </a:r>
            <a:endParaRPr lang="en-US" altLang="ru-RU" sz="2800" dirty="0">
              <a:solidFill>
                <a:srgbClr val="FFC000"/>
              </a:solidFill>
            </a:endParaRPr>
          </a:p>
        </p:txBody>
      </p:sp>
      <p:grpSp>
        <p:nvGrpSpPr>
          <p:cNvPr id="62487" name="Group 23"/>
          <p:cNvGrpSpPr>
            <a:grpSpLocks/>
          </p:cNvGrpSpPr>
          <p:nvPr/>
        </p:nvGrpSpPr>
        <p:grpSpPr bwMode="auto">
          <a:xfrm>
            <a:off x="873651" y="1882062"/>
            <a:ext cx="7375525" cy="4533900"/>
            <a:chOff x="679" y="1176"/>
            <a:chExt cx="4646" cy="2856"/>
          </a:xfrm>
        </p:grpSpPr>
        <p:sp>
          <p:nvSpPr>
            <p:cNvPr id="62467" name="Freeform 3"/>
            <p:cNvSpPr>
              <a:spLocks noEditPoints="1"/>
            </p:cNvSpPr>
            <p:nvPr/>
          </p:nvSpPr>
          <p:spPr bwMode="gray">
            <a:xfrm rot="-1358056">
              <a:off x="679" y="1743"/>
              <a:ext cx="4317" cy="1766"/>
            </a:xfrm>
            <a:custGeom>
              <a:avLst/>
              <a:gdLst>
                <a:gd name="T0" fmla="*/ 1692 w 4040"/>
                <a:gd name="T1" fmla="*/ 12 h 1888"/>
                <a:gd name="T2" fmla="*/ 1234 w 4040"/>
                <a:gd name="T3" fmla="*/ 74 h 1888"/>
                <a:gd name="T4" fmla="*/ 828 w 4040"/>
                <a:gd name="T5" fmla="*/ 182 h 1888"/>
                <a:gd name="T6" fmla="*/ 486 w 4040"/>
                <a:gd name="T7" fmla="*/ 330 h 1888"/>
                <a:gd name="T8" fmla="*/ 226 w 4040"/>
                <a:gd name="T9" fmla="*/ 510 h 1888"/>
                <a:gd name="T10" fmla="*/ 58 w 4040"/>
                <a:gd name="T11" fmla="*/ 718 h 1888"/>
                <a:gd name="T12" fmla="*/ 0 w 4040"/>
                <a:gd name="T13" fmla="*/ 944 h 1888"/>
                <a:gd name="T14" fmla="*/ 58 w 4040"/>
                <a:gd name="T15" fmla="*/ 1170 h 1888"/>
                <a:gd name="T16" fmla="*/ 226 w 4040"/>
                <a:gd name="T17" fmla="*/ 1378 h 1888"/>
                <a:gd name="T18" fmla="*/ 486 w 4040"/>
                <a:gd name="T19" fmla="*/ 1558 h 1888"/>
                <a:gd name="T20" fmla="*/ 828 w 4040"/>
                <a:gd name="T21" fmla="*/ 1706 h 1888"/>
                <a:gd name="T22" fmla="*/ 1234 w 4040"/>
                <a:gd name="T23" fmla="*/ 1814 h 1888"/>
                <a:gd name="T24" fmla="*/ 1692 w 4040"/>
                <a:gd name="T25" fmla="*/ 1876 h 1888"/>
                <a:gd name="T26" fmla="*/ 2186 w 4040"/>
                <a:gd name="T27" fmla="*/ 1884 h 1888"/>
                <a:gd name="T28" fmla="*/ 2658 w 4040"/>
                <a:gd name="T29" fmla="*/ 1840 h 1888"/>
                <a:gd name="T30" fmla="*/ 3084 w 4040"/>
                <a:gd name="T31" fmla="*/ 1746 h 1888"/>
                <a:gd name="T32" fmla="*/ 3448 w 4040"/>
                <a:gd name="T33" fmla="*/ 1612 h 1888"/>
                <a:gd name="T34" fmla="*/ 3738 w 4040"/>
                <a:gd name="T35" fmla="*/ 1442 h 1888"/>
                <a:gd name="T36" fmla="*/ 3938 w 4040"/>
                <a:gd name="T37" fmla="*/ 1242 h 1888"/>
                <a:gd name="T38" fmla="*/ 4034 w 4040"/>
                <a:gd name="T39" fmla="*/ 1022 h 1888"/>
                <a:gd name="T40" fmla="*/ 4014 w 4040"/>
                <a:gd name="T41" fmla="*/ 790 h 1888"/>
                <a:gd name="T42" fmla="*/ 3882 w 4040"/>
                <a:gd name="T43" fmla="*/ 576 h 1888"/>
                <a:gd name="T44" fmla="*/ 3650 w 4040"/>
                <a:gd name="T45" fmla="*/ 386 h 1888"/>
                <a:gd name="T46" fmla="*/ 3334 w 4040"/>
                <a:gd name="T47" fmla="*/ 228 h 1888"/>
                <a:gd name="T48" fmla="*/ 2948 w 4040"/>
                <a:gd name="T49" fmla="*/ 106 h 1888"/>
                <a:gd name="T50" fmla="*/ 2506 w 4040"/>
                <a:gd name="T51" fmla="*/ 28 h 1888"/>
                <a:gd name="T52" fmla="*/ 2020 w 4040"/>
                <a:gd name="T53" fmla="*/ 0 h 1888"/>
                <a:gd name="T54" fmla="*/ 1606 w 4040"/>
                <a:gd name="T55" fmla="*/ 1736 h 1888"/>
                <a:gd name="T56" fmla="*/ 1164 w 4040"/>
                <a:gd name="T57" fmla="*/ 1678 h 1888"/>
                <a:gd name="T58" fmla="*/ 776 w 4040"/>
                <a:gd name="T59" fmla="*/ 1576 h 1888"/>
                <a:gd name="T60" fmla="*/ 458 w 4040"/>
                <a:gd name="T61" fmla="*/ 1436 h 1888"/>
                <a:gd name="T62" fmla="*/ 224 w 4040"/>
                <a:gd name="T63" fmla="*/ 1266 h 1888"/>
                <a:gd name="T64" fmla="*/ 88 w 4040"/>
                <a:gd name="T65" fmla="*/ 1074 h 1888"/>
                <a:gd name="T66" fmla="*/ 68 w 4040"/>
                <a:gd name="T67" fmla="*/ 864 h 1888"/>
                <a:gd name="T68" fmla="*/ 166 w 4040"/>
                <a:gd name="T69" fmla="*/ 664 h 1888"/>
                <a:gd name="T70" fmla="*/ 370 w 4040"/>
                <a:gd name="T71" fmla="*/ 486 h 1888"/>
                <a:gd name="T72" fmla="*/ 662 w 4040"/>
                <a:gd name="T73" fmla="*/ 336 h 1888"/>
                <a:gd name="T74" fmla="*/ 1028 w 4040"/>
                <a:gd name="T75" fmla="*/ 222 h 1888"/>
                <a:gd name="T76" fmla="*/ 1454 w 4040"/>
                <a:gd name="T77" fmla="*/ 148 h 1888"/>
                <a:gd name="T78" fmla="*/ 1922 w 4040"/>
                <a:gd name="T79" fmla="*/ 120 h 1888"/>
                <a:gd name="T80" fmla="*/ 2392 w 4040"/>
                <a:gd name="T81" fmla="*/ 148 h 1888"/>
                <a:gd name="T82" fmla="*/ 2818 w 4040"/>
                <a:gd name="T83" fmla="*/ 222 h 1888"/>
                <a:gd name="T84" fmla="*/ 3184 w 4040"/>
                <a:gd name="T85" fmla="*/ 336 h 1888"/>
                <a:gd name="T86" fmla="*/ 3476 w 4040"/>
                <a:gd name="T87" fmla="*/ 486 h 1888"/>
                <a:gd name="T88" fmla="*/ 3680 w 4040"/>
                <a:gd name="T89" fmla="*/ 664 h 1888"/>
                <a:gd name="T90" fmla="*/ 3778 w 4040"/>
                <a:gd name="T91" fmla="*/ 864 h 1888"/>
                <a:gd name="T92" fmla="*/ 3758 w 4040"/>
                <a:gd name="T93" fmla="*/ 1074 h 1888"/>
                <a:gd name="T94" fmla="*/ 3622 w 4040"/>
                <a:gd name="T95" fmla="*/ 1266 h 1888"/>
                <a:gd name="T96" fmla="*/ 3388 w 4040"/>
                <a:gd name="T97" fmla="*/ 1436 h 1888"/>
                <a:gd name="T98" fmla="*/ 3070 w 4040"/>
                <a:gd name="T99" fmla="*/ 1576 h 1888"/>
                <a:gd name="T100" fmla="*/ 2682 w 4040"/>
                <a:gd name="T101" fmla="*/ 1678 h 1888"/>
                <a:gd name="T102" fmla="*/ 2240 w 4040"/>
                <a:gd name="T103" fmla="*/ 1736 h 18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040" h="1888">
                  <a:moveTo>
                    <a:pt x="2020" y="0"/>
                  </a:moveTo>
                  <a:lnTo>
                    <a:pt x="1854" y="4"/>
                  </a:lnTo>
                  <a:lnTo>
                    <a:pt x="1692" y="12"/>
                  </a:lnTo>
                  <a:lnTo>
                    <a:pt x="1534" y="28"/>
                  </a:lnTo>
                  <a:lnTo>
                    <a:pt x="1382" y="48"/>
                  </a:lnTo>
                  <a:lnTo>
                    <a:pt x="1234" y="74"/>
                  </a:lnTo>
                  <a:lnTo>
                    <a:pt x="1092" y="106"/>
                  </a:lnTo>
                  <a:lnTo>
                    <a:pt x="956" y="142"/>
                  </a:lnTo>
                  <a:lnTo>
                    <a:pt x="828" y="182"/>
                  </a:lnTo>
                  <a:lnTo>
                    <a:pt x="706" y="228"/>
                  </a:lnTo>
                  <a:lnTo>
                    <a:pt x="592" y="276"/>
                  </a:lnTo>
                  <a:lnTo>
                    <a:pt x="486" y="330"/>
                  </a:lnTo>
                  <a:lnTo>
                    <a:pt x="390" y="386"/>
                  </a:lnTo>
                  <a:lnTo>
                    <a:pt x="302" y="446"/>
                  </a:lnTo>
                  <a:lnTo>
                    <a:pt x="226" y="510"/>
                  </a:lnTo>
                  <a:lnTo>
                    <a:pt x="158" y="576"/>
                  </a:lnTo>
                  <a:lnTo>
                    <a:pt x="102" y="646"/>
                  </a:lnTo>
                  <a:lnTo>
                    <a:pt x="58" y="718"/>
                  </a:lnTo>
                  <a:lnTo>
                    <a:pt x="26" y="790"/>
                  </a:lnTo>
                  <a:lnTo>
                    <a:pt x="6" y="866"/>
                  </a:lnTo>
                  <a:lnTo>
                    <a:pt x="0" y="944"/>
                  </a:lnTo>
                  <a:lnTo>
                    <a:pt x="6" y="1022"/>
                  </a:lnTo>
                  <a:lnTo>
                    <a:pt x="26" y="1098"/>
                  </a:lnTo>
                  <a:lnTo>
                    <a:pt x="58" y="1170"/>
                  </a:lnTo>
                  <a:lnTo>
                    <a:pt x="102" y="1242"/>
                  </a:lnTo>
                  <a:lnTo>
                    <a:pt x="158" y="1312"/>
                  </a:lnTo>
                  <a:lnTo>
                    <a:pt x="226" y="1378"/>
                  </a:lnTo>
                  <a:lnTo>
                    <a:pt x="302" y="1442"/>
                  </a:lnTo>
                  <a:lnTo>
                    <a:pt x="390" y="1502"/>
                  </a:lnTo>
                  <a:lnTo>
                    <a:pt x="486" y="1558"/>
                  </a:lnTo>
                  <a:lnTo>
                    <a:pt x="592" y="1612"/>
                  </a:lnTo>
                  <a:lnTo>
                    <a:pt x="706" y="1660"/>
                  </a:lnTo>
                  <a:lnTo>
                    <a:pt x="828" y="1706"/>
                  </a:lnTo>
                  <a:lnTo>
                    <a:pt x="956" y="1746"/>
                  </a:lnTo>
                  <a:lnTo>
                    <a:pt x="1092" y="1782"/>
                  </a:lnTo>
                  <a:lnTo>
                    <a:pt x="1234" y="1814"/>
                  </a:lnTo>
                  <a:lnTo>
                    <a:pt x="1382" y="1840"/>
                  </a:lnTo>
                  <a:lnTo>
                    <a:pt x="1534" y="1860"/>
                  </a:lnTo>
                  <a:lnTo>
                    <a:pt x="1692" y="1876"/>
                  </a:lnTo>
                  <a:lnTo>
                    <a:pt x="1854" y="1884"/>
                  </a:lnTo>
                  <a:lnTo>
                    <a:pt x="2020" y="1888"/>
                  </a:lnTo>
                  <a:lnTo>
                    <a:pt x="2186" y="1884"/>
                  </a:lnTo>
                  <a:lnTo>
                    <a:pt x="2348" y="1876"/>
                  </a:lnTo>
                  <a:lnTo>
                    <a:pt x="2506" y="1860"/>
                  </a:lnTo>
                  <a:lnTo>
                    <a:pt x="2658" y="1840"/>
                  </a:lnTo>
                  <a:lnTo>
                    <a:pt x="2806" y="1814"/>
                  </a:lnTo>
                  <a:lnTo>
                    <a:pt x="2948" y="1782"/>
                  </a:lnTo>
                  <a:lnTo>
                    <a:pt x="3084" y="1746"/>
                  </a:lnTo>
                  <a:lnTo>
                    <a:pt x="3212" y="1706"/>
                  </a:lnTo>
                  <a:lnTo>
                    <a:pt x="3334" y="1660"/>
                  </a:lnTo>
                  <a:lnTo>
                    <a:pt x="3448" y="1612"/>
                  </a:lnTo>
                  <a:lnTo>
                    <a:pt x="3554" y="1558"/>
                  </a:lnTo>
                  <a:lnTo>
                    <a:pt x="3650" y="1502"/>
                  </a:lnTo>
                  <a:lnTo>
                    <a:pt x="3738" y="1442"/>
                  </a:lnTo>
                  <a:lnTo>
                    <a:pt x="3814" y="1378"/>
                  </a:lnTo>
                  <a:lnTo>
                    <a:pt x="3882" y="1312"/>
                  </a:lnTo>
                  <a:lnTo>
                    <a:pt x="3938" y="1242"/>
                  </a:lnTo>
                  <a:lnTo>
                    <a:pt x="3982" y="1170"/>
                  </a:lnTo>
                  <a:lnTo>
                    <a:pt x="4014" y="1098"/>
                  </a:lnTo>
                  <a:lnTo>
                    <a:pt x="4034" y="1022"/>
                  </a:lnTo>
                  <a:lnTo>
                    <a:pt x="4040" y="944"/>
                  </a:lnTo>
                  <a:lnTo>
                    <a:pt x="4034" y="866"/>
                  </a:lnTo>
                  <a:lnTo>
                    <a:pt x="4014" y="790"/>
                  </a:lnTo>
                  <a:lnTo>
                    <a:pt x="3982" y="718"/>
                  </a:lnTo>
                  <a:lnTo>
                    <a:pt x="3938" y="646"/>
                  </a:lnTo>
                  <a:lnTo>
                    <a:pt x="3882" y="576"/>
                  </a:lnTo>
                  <a:lnTo>
                    <a:pt x="3814" y="510"/>
                  </a:lnTo>
                  <a:lnTo>
                    <a:pt x="3738" y="446"/>
                  </a:lnTo>
                  <a:lnTo>
                    <a:pt x="3650" y="386"/>
                  </a:lnTo>
                  <a:lnTo>
                    <a:pt x="3554" y="330"/>
                  </a:lnTo>
                  <a:lnTo>
                    <a:pt x="3448" y="276"/>
                  </a:lnTo>
                  <a:lnTo>
                    <a:pt x="3334" y="228"/>
                  </a:lnTo>
                  <a:lnTo>
                    <a:pt x="3212" y="182"/>
                  </a:lnTo>
                  <a:lnTo>
                    <a:pt x="3084" y="142"/>
                  </a:lnTo>
                  <a:lnTo>
                    <a:pt x="2948" y="106"/>
                  </a:lnTo>
                  <a:lnTo>
                    <a:pt x="2806" y="74"/>
                  </a:lnTo>
                  <a:lnTo>
                    <a:pt x="2658" y="48"/>
                  </a:lnTo>
                  <a:lnTo>
                    <a:pt x="2506" y="28"/>
                  </a:lnTo>
                  <a:lnTo>
                    <a:pt x="2348" y="12"/>
                  </a:lnTo>
                  <a:lnTo>
                    <a:pt x="2186" y="4"/>
                  </a:lnTo>
                  <a:lnTo>
                    <a:pt x="2020" y="0"/>
                  </a:lnTo>
                  <a:close/>
                  <a:moveTo>
                    <a:pt x="1922" y="1748"/>
                  </a:moveTo>
                  <a:lnTo>
                    <a:pt x="1762" y="1746"/>
                  </a:lnTo>
                  <a:lnTo>
                    <a:pt x="1606" y="1736"/>
                  </a:lnTo>
                  <a:lnTo>
                    <a:pt x="1454" y="1722"/>
                  </a:lnTo>
                  <a:lnTo>
                    <a:pt x="1306" y="1702"/>
                  </a:lnTo>
                  <a:lnTo>
                    <a:pt x="1164" y="1678"/>
                  </a:lnTo>
                  <a:lnTo>
                    <a:pt x="1028" y="1648"/>
                  </a:lnTo>
                  <a:lnTo>
                    <a:pt x="898" y="1614"/>
                  </a:lnTo>
                  <a:lnTo>
                    <a:pt x="776" y="1576"/>
                  </a:lnTo>
                  <a:lnTo>
                    <a:pt x="662" y="1532"/>
                  </a:lnTo>
                  <a:lnTo>
                    <a:pt x="554" y="1486"/>
                  </a:lnTo>
                  <a:lnTo>
                    <a:pt x="458" y="1436"/>
                  </a:lnTo>
                  <a:lnTo>
                    <a:pt x="370" y="1382"/>
                  </a:lnTo>
                  <a:lnTo>
                    <a:pt x="292" y="1326"/>
                  </a:lnTo>
                  <a:lnTo>
                    <a:pt x="224" y="1266"/>
                  </a:lnTo>
                  <a:lnTo>
                    <a:pt x="166" y="1204"/>
                  </a:lnTo>
                  <a:lnTo>
                    <a:pt x="122" y="1140"/>
                  </a:lnTo>
                  <a:lnTo>
                    <a:pt x="88" y="1074"/>
                  </a:lnTo>
                  <a:lnTo>
                    <a:pt x="68" y="1004"/>
                  </a:lnTo>
                  <a:lnTo>
                    <a:pt x="62" y="934"/>
                  </a:lnTo>
                  <a:lnTo>
                    <a:pt x="68" y="864"/>
                  </a:lnTo>
                  <a:lnTo>
                    <a:pt x="88" y="796"/>
                  </a:lnTo>
                  <a:lnTo>
                    <a:pt x="122" y="730"/>
                  </a:lnTo>
                  <a:lnTo>
                    <a:pt x="166" y="664"/>
                  </a:lnTo>
                  <a:lnTo>
                    <a:pt x="224" y="602"/>
                  </a:lnTo>
                  <a:lnTo>
                    <a:pt x="292" y="544"/>
                  </a:lnTo>
                  <a:lnTo>
                    <a:pt x="370" y="486"/>
                  </a:lnTo>
                  <a:lnTo>
                    <a:pt x="458" y="434"/>
                  </a:lnTo>
                  <a:lnTo>
                    <a:pt x="554" y="382"/>
                  </a:lnTo>
                  <a:lnTo>
                    <a:pt x="662" y="336"/>
                  </a:lnTo>
                  <a:lnTo>
                    <a:pt x="776" y="294"/>
                  </a:lnTo>
                  <a:lnTo>
                    <a:pt x="898" y="256"/>
                  </a:lnTo>
                  <a:lnTo>
                    <a:pt x="1028" y="222"/>
                  </a:lnTo>
                  <a:lnTo>
                    <a:pt x="1164" y="192"/>
                  </a:lnTo>
                  <a:lnTo>
                    <a:pt x="1306" y="166"/>
                  </a:lnTo>
                  <a:lnTo>
                    <a:pt x="1454" y="148"/>
                  </a:lnTo>
                  <a:lnTo>
                    <a:pt x="1606" y="132"/>
                  </a:lnTo>
                  <a:lnTo>
                    <a:pt x="1762" y="124"/>
                  </a:lnTo>
                  <a:lnTo>
                    <a:pt x="1922" y="120"/>
                  </a:lnTo>
                  <a:lnTo>
                    <a:pt x="2084" y="124"/>
                  </a:lnTo>
                  <a:lnTo>
                    <a:pt x="2240" y="132"/>
                  </a:lnTo>
                  <a:lnTo>
                    <a:pt x="2392" y="148"/>
                  </a:lnTo>
                  <a:lnTo>
                    <a:pt x="2540" y="166"/>
                  </a:lnTo>
                  <a:lnTo>
                    <a:pt x="2682" y="192"/>
                  </a:lnTo>
                  <a:lnTo>
                    <a:pt x="2818" y="222"/>
                  </a:lnTo>
                  <a:lnTo>
                    <a:pt x="2948" y="256"/>
                  </a:lnTo>
                  <a:lnTo>
                    <a:pt x="3070" y="294"/>
                  </a:lnTo>
                  <a:lnTo>
                    <a:pt x="3184" y="336"/>
                  </a:lnTo>
                  <a:lnTo>
                    <a:pt x="3292" y="382"/>
                  </a:lnTo>
                  <a:lnTo>
                    <a:pt x="3388" y="434"/>
                  </a:lnTo>
                  <a:lnTo>
                    <a:pt x="3476" y="486"/>
                  </a:lnTo>
                  <a:lnTo>
                    <a:pt x="3554" y="544"/>
                  </a:lnTo>
                  <a:lnTo>
                    <a:pt x="3622" y="602"/>
                  </a:lnTo>
                  <a:lnTo>
                    <a:pt x="3680" y="664"/>
                  </a:lnTo>
                  <a:lnTo>
                    <a:pt x="3724" y="730"/>
                  </a:lnTo>
                  <a:lnTo>
                    <a:pt x="3758" y="796"/>
                  </a:lnTo>
                  <a:lnTo>
                    <a:pt x="3778" y="864"/>
                  </a:lnTo>
                  <a:lnTo>
                    <a:pt x="3784" y="934"/>
                  </a:lnTo>
                  <a:lnTo>
                    <a:pt x="3778" y="1004"/>
                  </a:lnTo>
                  <a:lnTo>
                    <a:pt x="3758" y="1074"/>
                  </a:lnTo>
                  <a:lnTo>
                    <a:pt x="3724" y="1140"/>
                  </a:lnTo>
                  <a:lnTo>
                    <a:pt x="3680" y="1204"/>
                  </a:lnTo>
                  <a:lnTo>
                    <a:pt x="3622" y="1266"/>
                  </a:lnTo>
                  <a:lnTo>
                    <a:pt x="3554" y="1326"/>
                  </a:lnTo>
                  <a:lnTo>
                    <a:pt x="3476" y="1382"/>
                  </a:lnTo>
                  <a:lnTo>
                    <a:pt x="3388" y="1436"/>
                  </a:lnTo>
                  <a:lnTo>
                    <a:pt x="3292" y="1486"/>
                  </a:lnTo>
                  <a:lnTo>
                    <a:pt x="3184" y="1532"/>
                  </a:lnTo>
                  <a:lnTo>
                    <a:pt x="3070" y="1576"/>
                  </a:lnTo>
                  <a:lnTo>
                    <a:pt x="2948" y="1614"/>
                  </a:lnTo>
                  <a:lnTo>
                    <a:pt x="2818" y="1648"/>
                  </a:lnTo>
                  <a:lnTo>
                    <a:pt x="2682" y="1678"/>
                  </a:lnTo>
                  <a:lnTo>
                    <a:pt x="2540" y="1702"/>
                  </a:lnTo>
                  <a:lnTo>
                    <a:pt x="2392" y="1722"/>
                  </a:lnTo>
                  <a:lnTo>
                    <a:pt x="2240" y="1736"/>
                  </a:lnTo>
                  <a:lnTo>
                    <a:pt x="2084" y="1746"/>
                  </a:lnTo>
                  <a:lnTo>
                    <a:pt x="1922" y="1748"/>
                  </a:lnTo>
                  <a:close/>
                </a:path>
              </a:pathLst>
            </a:custGeom>
            <a:gradFill rotWithShape="1">
              <a:gsLst>
                <a:gs pos="0">
                  <a:schemeClr val="accent2">
                    <a:gamma/>
                    <a:tint val="9412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F7C16B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2482" name="Oval 18"/>
            <p:cNvSpPr>
              <a:spLocks noChangeArrowheads="1"/>
            </p:cNvSpPr>
            <p:nvPr/>
          </p:nvSpPr>
          <p:spPr bwMode="gray">
            <a:xfrm rot="-1543677">
              <a:off x="2779" y="1707"/>
              <a:ext cx="768" cy="192"/>
            </a:xfrm>
            <a:prstGeom prst="ellipse">
              <a:avLst/>
            </a:prstGeom>
            <a:gradFill rotWithShape="1">
              <a:gsLst>
                <a:gs pos="0">
                  <a:srgbClr val="020A53"/>
                </a:gs>
                <a:gs pos="100000">
                  <a:srgbClr val="022589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2483" name="Oval 19"/>
            <p:cNvSpPr>
              <a:spLocks noChangeArrowheads="1"/>
            </p:cNvSpPr>
            <p:nvPr/>
          </p:nvSpPr>
          <p:spPr bwMode="gray">
            <a:xfrm rot="-1543677">
              <a:off x="4605" y="1861"/>
              <a:ext cx="720" cy="192"/>
            </a:xfrm>
            <a:prstGeom prst="ellipse">
              <a:avLst/>
            </a:prstGeom>
            <a:gradFill rotWithShape="1">
              <a:gsLst>
                <a:gs pos="0">
                  <a:srgbClr val="020A53"/>
                </a:gs>
                <a:gs pos="100000">
                  <a:srgbClr val="211E54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2484" name="Oval 20"/>
            <p:cNvSpPr>
              <a:spLocks noChangeArrowheads="1"/>
            </p:cNvSpPr>
            <p:nvPr/>
          </p:nvSpPr>
          <p:spPr bwMode="gray">
            <a:xfrm rot="-1543677">
              <a:off x="1771" y="3723"/>
              <a:ext cx="768" cy="192"/>
            </a:xfrm>
            <a:prstGeom prst="ellipse">
              <a:avLst/>
            </a:prstGeom>
            <a:gradFill rotWithShape="1">
              <a:gsLst>
                <a:gs pos="0">
                  <a:srgbClr val="020A53"/>
                </a:gs>
                <a:gs pos="100000">
                  <a:srgbClr val="211E54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2485" name="Oval 21"/>
            <p:cNvSpPr>
              <a:spLocks noChangeArrowheads="1"/>
            </p:cNvSpPr>
            <p:nvPr/>
          </p:nvSpPr>
          <p:spPr bwMode="gray">
            <a:xfrm rot="-1543677">
              <a:off x="3496" y="3328"/>
              <a:ext cx="816" cy="192"/>
            </a:xfrm>
            <a:prstGeom prst="ellipse">
              <a:avLst/>
            </a:prstGeom>
            <a:gradFill rotWithShape="1">
              <a:gsLst>
                <a:gs pos="0">
                  <a:srgbClr val="020A53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2486" name="Oval 22"/>
            <p:cNvSpPr>
              <a:spLocks noChangeArrowheads="1"/>
            </p:cNvSpPr>
            <p:nvPr/>
          </p:nvSpPr>
          <p:spPr bwMode="gray">
            <a:xfrm rot="-1543677">
              <a:off x="1192" y="2656"/>
              <a:ext cx="816" cy="192"/>
            </a:xfrm>
            <a:prstGeom prst="ellipse">
              <a:avLst/>
            </a:prstGeom>
            <a:gradFill rotWithShape="1">
              <a:gsLst>
                <a:gs pos="0">
                  <a:srgbClr val="020A53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2468" name="Oval 4"/>
            <p:cNvSpPr>
              <a:spLocks noChangeArrowheads="1"/>
            </p:cNvSpPr>
            <p:nvPr/>
          </p:nvSpPr>
          <p:spPr bwMode="gray">
            <a:xfrm>
              <a:off x="2399" y="1176"/>
              <a:ext cx="809" cy="803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34510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rgbClr val="001D3A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 altLang="ru-RU"/>
            </a:p>
          </p:txBody>
        </p:sp>
        <p:sp>
          <p:nvSpPr>
            <p:cNvPr id="62469" name="Oval 5"/>
            <p:cNvSpPr>
              <a:spLocks noChangeArrowheads="1"/>
            </p:cNvSpPr>
            <p:nvPr/>
          </p:nvSpPr>
          <p:spPr bwMode="gray">
            <a:xfrm>
              <a:off x="816" y="2160"/>
              <a:ext cx="809" cy="803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31373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rgbClr val="001D3A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 altLang="ru-RU"/>
            </a:p>
          </p:txBody>
        </p:sp>
        <p:sp>
          <p:nvSpPr>
            <p:cNvPr id="62470" name="Oval 6"/>
            <p:cNvSpPr>
              <a:spLocks noChangeArrowheads="1"/>
            </p:cNvSpPr>
            <p:nvPr/>
          </p:nvSpPr>
          <p:spPr bwMode="gray">
            <a:xfrm>
              <a:off x="1372" y="3229"/>
              <a:ext cx="808" cy="803"/>
            </a:xfrm>
            <a:prstGeom prst="ellipse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shade val="35686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rgbClr val="001D3A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 altLang="ru-RU"/>
            </a:p>
          </p:txBody>
        </p:sp>
        <p:sp>
          <p:nvSpPr>
            <p:cNvPr id="62471" name="Oval 7"/>
            <p:cNvSpPr>
              <a:spLocks noChangeArrowheads="1"/>
            </p:cNvSpPr>
            <p:nvPr/>
          </p:nvSpPr>
          <p:spPr bwMode="gray">
            <a:xfrm>
              <a:off x="3120" y="2832"/>
              <a:ext cx="809" cy="803"/>
            </a:xfrm>
            <a:prstGeom prst="ellipse">
              <a:avLst/>
            </a:prstGeom>
            <a:gradFill rotWithShape="1">
              <a:gsLst>
                <a:gs pos="0">
                  <a:schemeClr val="tx2">
                    <a:lumMod val="75000"/>
                  </a:schemeClr>
                </a:gs>
                <a:gs pos="100000">
                  <a:schemeClr val="tx2">
                    <a:gamma/>
                    <a:shade val="42353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rgbClr val="001D3A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 altLang="ru-RU"/>
            </a:p>
          </p:txBody>
        </p:sp>
        <p:sp>
          <p:nvSpPr>
            <p:cNvPr id="62472" name="Oval 8"/>
            <p:cNvSpPr>
              <a:spLocks noChangeArrowheads="1"/>
            </p:cNvSpPr>
            <p:nvPr/>
          </p:nvSpPr>
          <p:spPr bwMode="gray">
            <a:xfrm>
              <a:off x="4272" y="1344"/>
              <a:ext cx="823" cy="78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  <a:extLst/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/>
              <a:endParaRPr lang="ru-RU" altLang="ru-RU"/>
            </a:p>
          </p:txBody>
        </p:sp>
        <p:sp>
          <p:nvSpPr>
            <p:cNvPr id="62473" name="Text Box 9"/>
            <p:cNvSpPr txBox="1">
              <a:spLocks noChangeArrowheads="1"/>
            </p:cNvSpPr>
            <p:nvPr/>
          </p:nvSpPr>
          <p:spPr bwMode="white">
            <a:xfrm>
              <a:off x="789" y="2398"/>
              <a:ext cx="843" cy="4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817" dir="27080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ru-RU" altLang="ru-RU" b="1" dirty="0" err="1"/>
                <a:t>EnergyNet</a:t>
              </a:r>
              <a:endParaRPr lang="ru-RU" altLang="ru-RU" sz="2000" b="1" dirty="0"/>
            </a:p>
            <a:p>
              <a:pPr eaLnBrk="0" hangingPunct="0"/>
              <a:endParaRPr lang="en-US" altLang="ru-RU" dirty="0">
                <a:latin typeface="Verdana" pitchFamily="34" charset="0"/>
              </a:endParaRPr>
            </a:p>
          </p:txBody>
        </p:sp>
        <p:sp>
          <p:nvSpPr>
            <p:cNvPr id="62474" name="Text Box 10"/>
            <p:cNvSpPr txBox="1">
              <a:spLocks noChangeArrowheads="1"/>
            </p:cNvSpPr>
            <p:nvPr/>
          </p:nvSpPr>
          <p:spPr bwMode="white">
            <a:xfrm>
              <a:off x="2572" y="1481"/>
              <a:ext cx="11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817" dir="27080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endParaRPr lang="en-US" altLang="ru-RU" dirty="0">
                <a:latin typeface="Verdana" pitchFamily="34" charset="0"/>
              </a:endParaRPr>
            </a:p>
          </p:txBody>
        </p:sp>
        <p:sp>
          <p:nvSpPr>
            <p:cNvPr id="62475" name="Text Box 11"/>
            <p:cNvSpPr txBox="1">
              <a:spLocks noChangeArrowheads="1"/>
            </p:cNvSpPr>
            <p:nvPr/>
          </p:nvSpPr>
          <p:spPr bwMode="white">
            <a:xfrm>
              <a:off x="4313" y="1587"/>
              <a:ext cx="706" cy="4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817" dir="27080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ru-RU" altLang="ru-RU" b="1" dirty="0" err="1"/>
                <a:t>FoodNet</a:t>
              </a:r>
              <a:endParaRPr lang="ru-RU" altLang="ru-RU" sz="2000" b="1" dirty="0"/>
            </a:p>
            <a:p>
              <a:pPr eaLnBrk="0" hangingPunct="0"/>
              <a:endParaRPr lang="en-US" altLang="ru-RU" dirty="0">
                <a:latin typeface="Verdana" pitchFamily="34" charset="0"/>
              </a:endParaRPr>
            </a:p>
          </p:txBody>
        </p:sp>
        <p:sp>
          <p:nvSpPr>
            <p:cNvPr id="62476" name="Text Box 12"/>
            <p:cNvSpPr txBox="1">
              <a:spLocks noChangeArrowheads="1"/>
            </p:cNvSpPr>
            <p:nvPr/>
          </p:nvSpPr>
          <p:spPr bwMode="white">
            <a:xfrm>
              <a:off x="3179" y="3026"/>
              <a:ext cx="682" cy="4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817" dir="27080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ru-RU" altLang="ru-RU" b="1" dirty="0" err="1"/>
                <a:t>AeroNet</a:t>
              </a:r>
              <a:endParaRPr lang="ru-RU" altLang="ru-RU" sz="2000" b="1" dirty="0"/>
            </a:p>
            <a:p>
              <a:pPr eaLnBrk="0" hangingPunct="0"/>
              <a:endParaRPr lang="en-US" altLang="ru-RU" dirty="0">
                <a:latin typeface="Verdana" pitchFamily="34" charset="0"/>
              </a:endParaRPr>
            </a:p>
          </p:txBody>
        </p:sp>
        <p:sp>
          <p:nvSpPr>
            <p:cNvPr id="62477" name="Text Box 13"/>
            <p:cNvSpPr txBox="1">
              <a:spLocks noChangeArrowheads="1"/>
            </p:cNvSpPr>
            <p:nvPr/>
          </p:nvSpPr>
          <p:spPr bwMode="white">
            <a:xfrm>
              <a:off x="1388" y="3424"/>
              <a:ext cx="771" cy="4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817" dir="27080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ru-RU" b="1" dirty="0" err="1"/>
                <a:t>NeuroNet</a:t>
              </a:r>
              <a:endParaRPr lang="ru-RU" altLang="ru-RU" sz="2000" b="1" dirty="0"/>
            </a:p>
            <a:p>
              <a:pPr eaLnBrk="0" hangingPunct="0"/>
              <a:endParaRPr lang="en-US" altLang="ru-RU" dirty="0">
                <a:latin typeface="Verdana" pitchFamily="34" charset="0"/>
              </a:endParaRPr>
            </a:p>
          </p:txBody>
        </p:sp>
        <p:sp>
          <p:nvSpPr>
            <p:cNvPr id="62478" name="Text Box 14"/>
            <p:cNvSpPr txBox="1">
              <a:spLocks noChangeArrowheads="1"/>
            </p:cNvSpPr>
            <p:nvPr/>
          </p:nvSpPr>
          <p:spPr bwMode="auto">
            <a:xfrm>
              <a:off x="2238" y="2128"/>
              <a:ext cx="1814" cy="679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rgbClr val="000000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ru-RU" altLang="ru-RU" sz="1600" dirty="0">
                  <a:solidFill>
                    <a:srgbClr val="FF9933"/>
                  </a:solidFill>
                </a:rPr>
                <a:t>начиная с 2020 ожидается появление данных профессий на реальном рынке </a:t>
              </a:r>
              <a:r>
                <a:rPr lang="ru-RU" altLang="ru-RU" sz="1600" dirty="0" smtClean="0">
                  <a:solidFill>
                    <a:srgbClr val="FF9933"/>
                  </a:solidFill>
                </a:rPr>
                <a:t>труда</a:t>
              </a:r>
              <a:endParaRPr lang="en-US" altLang="ru-RU" sz="1400" b="1" dirty="0">
                <a:solidFill>
                  <a:srgbClr val="FF9933"/>
                </a:solidFill>
              </a:endParaRPr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3635896" y="2275451"/>
            <a:ext cx="126188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b="1" dirty="0" err="1"/>
              <a:t>HealthNet</a:t>
            </a:r>
            <a:endParaRPr lang="ru-RU" altLang="ru-RU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51520" y="3102059"/>
            <a:ext cx="18771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b="1" dirty="0"/>
              <a:t>комплексные системы и сервисы интеллектуальной </a:t>
            </a:r>
            <a:r>
              <a:rPr lang="ru-RU" altLang="ru-RU" sz="1200" b="1" dirty="0" smtClean="0"/>
              <a:t>энергетики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915816" y="5968815"/>
            <a:ext cx="15480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b="1" dirty="0" smtClean="0"/>
              <a:t>инновационные </a:t>
            </a:r>
            <a:r>
              <a:rPr lang="ru-RU" altLang="ru-RU" sz="1200" b="1" dirty="0" err="1" smtClean="0"/>
              <a:t>нейротехнологии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761873" y="1484784"/>
            <a:ext cx="20342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b="1" dirty="0" smtClean="0"/>
              <a:t>персонализированные медицинские услуги  и лекарственные средства</a:t>
            </a:r>
            <a:endParaRPr lang="ru-RU" sz="1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742297" y="3308791"/>
            <a:ext cx="25202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b="1" dirty="0" smtClean="0"/>
              <a:t>продовольствие, обеспеченное </a:t>
            </a:r>
            <a:r>
              <a:rPr lang="ru-RU" altLang="ru-RU" sz="1200" b="1" dirty="0"/>
              <a:t>интеллектуализацией, автоматизацией и роботизацией технологических </a:t>
            </a:r>
            <a:r>
              <a:rPr lang="ru-RU" altLang="ru-RU" sz="1200" b="1" dirty="0" smtClean="0"/>
              <a:t>процессов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691231" y="5496800"/>
            <a:ext cx="22589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200" b="1" dirty="0" smtClean="0"/>
              <a:t>распределенные системы беспилотных </a:t>
            </a:r>
            <a:r>
              <a:rPr lang="ru-RU" altLang="ru-RU" sz="1200" b="1" dirty="0"/>
              <a:t>летательных </a:t>
            </a:r>
            <a:r>
              <a:rPr lang="ru-RU" altLang="ru-RU" sz="1200" b="1" dirty="0" smtClean="0"/>
              <a:t>аппаратов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23528" y="1264640"/>
            <a:ext cx="25922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ru-RU" sz="3200" dirty="0" smtClean="0">
                <a:solidFill>
                  <a:srgbClr val="FFC000"/>
                </a:solidFill>
              </a:rPr>
              <a:t>atlas100.ru</a:t>
            </a:r>
            <a:endParaRPr lang="ru-RU" sz="32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8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4716016" y="3212976"/>
            <a:ext cx="4104455" cy="720080"/>
          </a:xfrm>
        </p:spPr>
        <p:txBody>
          <a:bodyPr/>
          <a:lstStyle/>
          <a:p>
            <a:r>
              <a:rPr lang="en-US" altLang="ru-RU" sz="3200" b="1" dirty="0" smtClean="0">
                <a:solidFill>
                  <a:srgbClr val="FFC000"/>
                </a:solidFill>
              </a:rPr>
              <a:t>www.resurs-yar.ru</a:t>
            </a:r>
            <a:endParaRPr lang="en-US" altLang="ru-RU" sz="3200" b="1" dirty="0">
              <a:solidFill>
                <a:srgbClr val="FFC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83413" y="260648"/>
            <a:ext cx="2952328" cy="432048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5494" y="6021288"/>
            <a:ext cx="1199748" cy="733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95936" y="692696"/>
            <a:ext cx="489654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altLang="ru-RU" sz="2000" b="1" dirty="0" smtClean="0">
                <a:solidFill>
                  <a:srgbClr val="FFC000"/>
                </a:solidFill>
              </a:rPr>
              <a:t>г</a:t>
            </a:r>
            <a:r>
              <a:rPr lang="ru-RU" altLang="ru-RU" sz="2000" b="1" dirty="0">
                <a:solidFill>
                  <a:srgbClr val="FFC000"/>
                </a:solidFill>
              </a:rPr>
              <a:t>. Ярославль, пр-т Ленина 13/67</a:t>
            </a:r>
          </a:p>
          <a:p>
            <a:pPr algn="r"/>
            <a:r>
              <a:rPr lang="ru-RU" altLang="ru-RU" sz="2000" b="1" dirty="0" smtClean="0">
                <a:solidFill>
                  <a:srgbClr val="FFC000"/>
                </a:solidFill>
              </a:rPr>
              <a:t>+</a:t>
            </a:r>
            <a:r>
              <a:rPr lang="ru-RU" altLang="ru-RU" sz="2000" b="1" dirty="0">
                <a:solidFill>
                  <a:srgbClr val="FFC000"/>
                </a:solidFill>
              </a:rPr>
              <a:t>7 (4852) 72‑95-00</a:t>
            </a:r>
          </a:p>
          <a:p>
            <a:endParaRPr lang="ru-RU" dirty="0"/>
          </a:p>
        </p:txBody>
      </p:sp>
      <p:pic>
        <p:nvPicPr>
          <p:cNvPr id="28674" name="Picture 2" descr="Картинки по запросу курсор рука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706" b="45364" l="6576" r="451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51" t="4124" r="50000" b="50054"/>
          <a:stretch/>
        </p:blipFill>
        <p:spPr bwMode="auto">
          <a:xfrm>
            <a:off x="7668344" y="3714582"/>
            <a:ext cx="834048" cy="7920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6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381000" y="1196752"/>
            <a:ext cx="8223448" cy="4608512"/>
          </a:xfrm>
        </p:spPr>
        <p:txBody>
          <a:bodyPr/>
          <a:lstStyle/>
          <a:p>
            <a:pPr marL="0" indent="0">
              <a:buNone/>
            </a:pPr>
            <a:r>
              <a:rPr lang="ru-RU" altLang="ru-RU" b="1" dirty="0" smtClean="0">
                <a:latin typeface="Arial Narrow" panose="020B0606020202030204" pitchFamily="34" charset="0"/>
              </a:rPr>
              <a:t>	</a:t>
            </a:r>
            <a:r>
              <a:rPr lang="ru-RU" altLang="ru-RU" sz="3600" b="1" dirty="0" smtClean="0">
                <a:latin typeface="Arial Narrow" panose="020B0606020202030204" pitchFamily="34" charset="0"/>
              </a:rPr>
              <a:t>Существует ли стратегия развития </a:t>
            </a:r>
          </a:p>
          <a:p>
            <a:pPr marL="0" indent="0">
              <a:buNone/>
            </a:pPr>
            <a:r>
              <a:rPr lang="ru-RU" altLang="ru-RU" sz="3600" b="1" dirty="0" smtClean="0">
                <a:latin typeface="Arial Narrow" panose="020B0606020202030204" pitchFamily="34" charset="0"/>
              </a:rPr>
              <a:t>экономики Ярославской области?</a:t>
            </a:r>
          </a:p>
          <a:p>
            <a:pPr marL="0" indent="0">
              <a:buNone/>
            </a:pPr>
            <a:endParaRPr lang="ru-RU" altLang="ru-RU" b="1" dirty="0" smtClean="0"/>
          </a:p>
          <a:p>
            <a:pPr marL="0" indent="0">
              <a:buNone/>
            </a:pPr>
            <a:r>
              <a:rPr lang="en-US" altLang="ru-RU" b="1" dirty="0" smtClean="0"/>
              <a:t> </a:t>
            </a:r>
            <a:r>
              <a:rPr lang="ru-RU" altLang="ru-RU" sz="4500" dirty="0">
                <a:solidFill>
                  <a:srgbClr val="FFFF00"/>
                </a:solidFill>
                <a:sym typeface="Webdings"/>
              </a:rPr>
              <a:t> </a:t>
            </a:r>
            <a:r>
              <a:rPr lang="ru-RU" altLang="ru-RU" sz="4500" dirty="0" smtClean="0">
                <a:solidFill>
                  <a:srgbClr val="FFFF00"/>
                </a:solidFill>
                <a:sym typeface="Webdings"/>
              </a:rPr>
              <a:t>     </a:t>
            </a:r>
            <a:r>
              <a:rPr lang="ru-RU" dirty="0" smtClean="0"/>
              <a:t>Стратегия социально-экономического </a:t>
            </a:r>
            <a:r>
              <a:rPr lang="ru-RU" dirty="0"/>
              <a:t>развития Ярославской области до 2025 </a:t>
            </a:r>
            <a:r>
              <a:rPr lang="ru-RU" dirty="0" smtClean="0"/>
              <a:t>года – документ, </a:t>
            </a:r>
            <a:r>
              <a:rPr lang="ru-RU" dirty="0"/>
              <a:t>определяющий приоритеты, цели и задачи государственного управления </a:t>
            </a:r>
            <a:r>
              <a:rPr lang="ru-RU" dirty="0" smtClean="0"/>
              <a:t>на перспективу</a:t>
            </a:r>
            <a:endParaRPr lang="ru-RU" dirty="0"/>
          </a:p>
          <a:p>
            <a:pPr marL="457200" lvl="1" indent="0">
              <a:buNone/>
            </a:pPr>
            <a:endParaRPr lang="ru-RU" dirty="0"/>
          </a:p>
          <a:p>
            <a:pPr lvl="1"/>
            <a:endParaRPr lang="en-US" altLang="ru-RU" dirty="0"/>
          </a:p>
          <a:p>
            <a:pPr lvl="1"/>
            <a:endParaRPr lang="en-US" altLang="ru-RU" dirty="0"/>
          </a:p>
        </p:txBody>
      </p:sp>
      <p:pic>
        <p:nvPicPr>
          <p:cNvPr id="5" name="Picture 2" descr="C:\Users\User\Desktop\лампочка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500"/>
                    </a14:imgEffect>
                    <a14:imgEffect>
                      <a14:saturation sat="38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68760"/>
            <a:ext cx="412750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3" descr="C:\Users\666\Desktop\depositphotos_94454334-stock-illustration-chat-communication-icon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140968"/>
            <a:ext cx="609337" cy="609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Oval 4473"/>
          <p:cNvSpPr>
            <a:spLocks noChangeArrowheads="1"/>
          </p:cNvSpPr>
          <p:nvPr/>
        </p:nvSpPr>
        <p:spPr bwMode="auto">
          <a:xfrm>
            <a:off x="2987824" y="1050713"/>
            <a:ext cx="728216" cy="688994"/>
          </a:xfrm>
          <a:prstGeom prst="ellipse">
            <a:avLst/>
          </a:prstGeom>
          <a:solidFill>
            <a:schemeClr val="bg1"/>
          </a:solidFill>
          <a:ln w="15875" cap="rnd" algn="ctr">
            <a:solidFill>
              <a:schemeClr val="bg2"/>
            </a:solidFill>
            <a:prstDash val="sysDot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endParaRPr lang="en-US" dirty="0"/>
          </a:p>
        </p:txBody>
      </p:sp>
      <p:sp>
        <p:nvSpPr>
          <p:cNvPr id="64" name="Oval 4491"/>
          <p:cNvSpPr>
            <a:spLocks noChangeArrowheads="1"/>
          </p:cNvSpPr>
          <p:nvPr/>
        </p:nvSpPr>
        <p:spPr bwMode="auto">
          <a:xfrm>
            <a:off x="1161030" y="3284238"/>
            <a:ext cx="761529" cy="754662"/>
          </a:xfrm>
          <a:prstGeom prst="ellipse">
            <a:avLst/>
          </a:prstGeom>
          <a:solidFill>
            <a:schemeClr val="bg1"/>
          </a:solidFill>
          <a:ln w="15875" cap="rnd" algn="ctr">
            <a:solidFill>
              <a:schemeClr val="bg2"/>
            </a:solidFill>
            <a:prstDash val="sysDot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endParaRPr lang="en-US"/>
          </a:p>
        </p:txBody>
      </p:sp>
      <p:sp>
        <p:nvSpPr>
          <p:cNvPr id="25995" name="Oval 4491"/>
          <p:cNvSpPr>
            <a:spLocks noChangeArrowheads="1"/>
          </p:cNvSpPr>
          <p:nvPr/>
        </p:nvSpPr>
        <p:spPr bwMode="auto">
          <a:xfrm>
            <a:off x="2627784" y="5517233"/>
            <a:ext cx="761529" cy="754662"/>
          </a:xfrm>
          <a:prstGeom prst="ellipse">
            <a:avLst/>
          </a:prstGeom>
          <a:solidFill>
            <a:schemeClr val="bg1"/>
          </a:solidFill>
          <a:ln w="15875" cap="rnd" algn="ctr">
            <a:solidFill>
              <a:schemeClr val="bg2"/>
            </a:solidFill>
            <a:prstDash val="sysDot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endParaRPr lang="en-US"/>
          </a:p>
        </p:txBody>
      </p:sp>
      <p:sp>
        <p:nvSpPr>
          <p:cNvPr id="25997" name="Rectangle 4493"/>
          <p:cNvSpPr>
            <a:spLocks noChangeArrowheads="1"/>
          </p:cNvSpPr>
          <p:nvPr/>
        </p:nvSpPr>
        <p:spPr bwMode="auto">
          <a:xfrm>
            <a:off x="107504" y="3976430"/>
            <a:ext cx="1978568" cy="831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 anchor="ctr">
            <a:spAutoFit/>
          </a:bodyPr>
          <a:lstStyle/>
          <a:p>
            <a:pPr eaLnBrk="1" latinLnBrk="1" hangingPunct="1">
              <a:buFont typeface="바탕" pitchFamily="18" charset="-127"/>
              <a:buNone/>
              <a:tabLst>
                <a:tab pos="482600" algn="l"/>
              </a:tabLst>
            </a:pPr>
            <a:r>
              <a:rPr lang="ru-RU" altLang="ko-KR" sz="2400" b="0" dirty="0" smtClean="0">
                <a:latin typeface="Arial Black" panose="020B0A04020102020204" pitchFamily="34" charset="0"/>
              </a:rPr>
              <a:t>Сельское хозяйство</a:t>
            </a:r>
            <a:endParaRPr lang="en-US" altLang="ko-KR" sz="2400" b="0" dirty="0">
              <a:latin typeface="Arial Black" panose="020B0A04020102020204" pitchFamily="34" charset="0"/>
            </a:endParaRPr>
          </a:p>
        </p:txBody>
      </p:sp>
      <p:sp>
        <p:nvSpPr>
          <p:cNvPr id="25992" name="Oval 4488"/>
          <p:cNvSpPr>
            <a:spLocks noChangeArrowheads="1"/>
          </p:cNvSpPr>
          <p:nvPr/>
        </p:nvSpPr>
        <p:spPr bwMode="auto">
          <a:xfrm>
            <a:off x="5410385" y="5604826"/>
            <a:ext cx="709428" cy="691200"/>
          </a:xfrm>
          <a:prstGeom prst="ellipse">
            <a:avLst/>
          </a:prstGeom>
          <a:solidFill>
            <a:schemeClr val="bg1"/>
          </a:solidFill>
          <a:ln w="15875" cap="rnd" algn="ctr">
            <a:solidFill>
              <a:schemeClr val="bg2"/>
            </a:solidFill>
            <a:prstDash val="sysDot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endParaRPr lang="en-US"/>
          </a:p>
        </p:txBody>
      </p:sp>
      <p:sp>
        <p:nvSpPr>
          <p:cNvPr id="25989" name="Oval 4485"/>
          <p:cNvSpPr>
            <a:spLocks noChangeArrowheads="1"/>
          </p:cNvSpPr>
          <p:nvPr/>
        </p:nvSpPr>
        <p:spPr bwMode="auto">
          <a:xfrm>
            <a:off x="6978339" y="3124729"/>
            <a:ext cx="735956" cy="772584"/>
          </a:xfrm>
          <a:prstGeom prst="ellipse">
            <a:avLst/>
          </a:prstGeom>
          <a:solidFill>
            <a:schemeClr val="bg1"/>
          </a:solidFill>
          <a:ln w="15875" cap="rnd" algn="ctr">
            <a:solidFill>
              <a:schemeClr val="bg2"/>
            </a:solidFill>
            <a:prstDash val="sysDot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endParaRPr lang="en-US"/>
          </a:p>
        </p:txBody>
      </p:sp>
      <p:sp>
        <p:nvSpPr>
          <p:cNvPr id="25990" name="Rectangle 4486"/>
          <p:cNvSpPr>
            <a:spLocks noChangeArrowheads="1"/>
          </p:cNvSpPr>
          <p:nvPr/>
        </p:nvSpPr>
        <p:spPr bwMode="auto">
          <a:xfrm rot="151330">
            <a:off x="6794499" y="3787881"/>
            <a:ext cx="2169989" cy="831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 anchor="ctr">
            <a:spAutoFit/>
          </a:bodyPr>
          <a:lstStyle/>
          <a:p>
            <a:r>
              <a:rPr lang="ru-RU" altLang="ko-KR" sz="2400" b="0" dirty="0" smtClean="0">
                <a:latin typeface="Arial Black" panose="020B0A04020102020204" pitchFamily="34" charset="0"/>
              </a:rPr>
              <a:t>Бизнес-услуги и </a:t>
            </a:r>
            <a:r>
              <a:rPr lang="en-US" altLang="ko-KR" sz="2400" b="0" dirty="0" smtClean="0">
                <a:latin typeface="Arial Black" panose="020B0A04020102020204" pitchFamily="34" charset="0"/>
              </a:rPr>
              <a:t>IT</a:t>
            </a:r>
            <a:endParaRPr lang="en-US" altLang="ko-KR" sz="2400" dirty="0">
              <a:latin typeface="Arial Black" panose="020B0A04020102020204" pitchFamily="34" charset="0"/>
            </a:endParaRPr>
          </a:p>
        </p:txBody>
      </p:sp>
      <p:grpSp>
        <p:nvGrpSpPr>
          <p:cNvPr id="25987" name="Group 4483"/>
          <p:cNvGrpSpPr>
            <a:grpSpLocks/>
          </p:cNvGrpSpPr>
          <p:nvPr/>
        </p:nvGrpSpPr>
        <p:grpSpPr bwMode="auto">
          <a:xfrm>
            <a:off x="5510547" y="1052736"/>
            <a:ext cx="3464084" cy="1007973"/>
            <a:chOff x="3446" y="464"/>
            <a:chExt cx="2055" cy="632"/>
          </a:xfrm>
        </p:grpSpPr>
        <p:sp>
          <p:nvSpPr>
            <p:cNvPr id="25977" name="Oval 4473"/>
            <p:cNvSpPr>
              <a:spLocks noChangeArrowheads="1"/>
            </p:cNvSpPr>
            <p:nvPr/>
          </p:nvSpPr>
          <p:spPr bwMode="auto">
            <a:xfrm>
              <a:off x="3446" y="464"/>
              <a:ext cx="432" cy="432"/>
            </a:xfrm>
            <a:prstGeom prst="ellipse">
              <a:avLst/>
            </a:prstGeom>
            <a:solidFill>
              <a:schemeClr val="bg1"/>
            </a:solidFill>
            <a:ln w="15875" cap="rnd" algn="ctr">
              <a:solidFill>
                <a:schemeClr val="bg2"/>
              </a:solidFill>
              <a:prstDash val="sysDot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en-US" dirty="0"/>
            </a:p>
          </p:txBody>
        </p:sp>
        <p:sp>
          <p:nvSpPr>
            <p:cNvPr id="25976" name="Rectangle 4472"/>
            <p:cNvSpPr>
              <a:spLocks noChangeArrowheads="1"/>
            </p:cNvSpPr>
            <p:nvPr/>
          </p:nvSpPr>
          <p:spPr bwMode="auto">
            <a:xfrm>
              <a:off x="3539" y="806"/>
              <a:ext cx="1962" cy="2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folHlink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r>
                <a:rPr lang="ru-RU" altLang="ko-KR" sz="2400" dirty="0" smtClean="0">
                  <a:latin typeface="Arial Black" panose="020B0A04020102020204" pitchFamily="34" charset="0"/>
                </a:rPr>
                <a:t>П</a:t>
              </a:r>
              <a:r>
                <a:rPr lang="ru-RU" altLang="ko-KR" sz="2400" b="0" dirty="0" smtClean="0">
                  <a:latin typeface="Arial Black" panose="020B0A04020102020204" pitchFamily="34" charset="0"/>
                </a:rPr>
                <a:t>ромышленность</a:t>
              </a:r>
              <a:endParaRPr lang="en-US" altLang="ko-KR" sz="2400" dirty="0">
                <a:latin typeface="Arial Black" panose="020B0A04020102020204" pitchFamily="34" charset="0"/>
              </a:endParaRPr>
            </a:p>
          </p:txBody>
        </p:sp>
        <p:sp>
          <p:nvSpPr>
            <p:cNvPr id="25984" name="Text Box 4480"/>
            <p:cNvSpPr txBox="1">
              <a:spLocks noChangeArrowheads="1"/>
            </p:cNvSpPr>
            <p:nvPr/>
          </p:nvSpPr>
          <p:spPr bwMode="auto">
            <a:xfrm>
              <a:off x="3605" y="539"/>
              <a:ext cx="125" cy="2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folHlink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endParaRPr lang="en-US" altLang="ko-KR" sz="1400" dirty="0">
                <a:solidFill>
                  <a:srgbClr val="D80000"/>
                </a:solidFill>
              </a:endParaRPr>
            </a:p>
          </p:txBody>
        </p:sp>
      </p:grpSp>
      <p:sp>
        <p:nvSpPr>
          <p:cNvPr id="25942" name="AutoShape 4438"/>
          <p:cNvSpPr>
            <a:spLocks noChangeArrowheads="1"/>
          </p:cNvSpPr>
          <p:nvPr/>
        </p:nvSpPr>
        <p:spPr bwMode="auto">
          <a:xfrm>
            <a:off x="3344863" y="2690813"/>
            <a:ext cx="2257425" cy="1952625"/>
          </a:xfrm>
          <a:prstGeom prst="hexagon">
            <a:avLst>
              <a:gd name="adj" fmla="val 28902"/>
              <a:gd name="vf" fmla="val 115470"/>
            </a:avLst>
          </a:prstGeom>
          <a:solidFill>
            <a:srgbClr val="5F5F5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pPr algn="ctr"/>
            <a:endParaRPr lang="en-US"/>
          </a:p>
        </p:txBody>
      </p:sp>
      <p:sp>
        <p:nvSpPr>
          <p:cNvPr id="25937" name="Freeform 4433"/>
          <p:cNvSpPr>
            <a:spLocks/>
          </p:cNvSpPr>
          <p:nvPr/>
        </p:nvSpPr>
        <p:spPr bwMode="auto">
          <a:xfrm>
            <a:off x="5132388" y="3838575"/>
            <a:ext cx="1401762" cy="2149475"/>
          </a:xfrm>
          <a:custGeom>
            <a:avLst/>
            <a:gdLst>
              <a:gd name="T0" fmla="*/ 234 w 760"/>
              <a:gd name="T1" fmla="*/ 2 h 1166"/>
              <a:gd name="T2" fmla="*/ 152 w 760"/>
              <a:gd name="T3" fmla="*/ 662 h 1166"/>
              <a:gd name="T4" fmla="*/ 260 w 760"/>
              <a:gd name="T5" fmla="*/ 476 h 1166"/>
              <a:gd name="T6" fmla="*/ 262 w 760"/>
              <a:gd name="T7" fmla="*/ 474 h 1166"/>
              <a:gd name="T8" fmla="*/ 284 w 760"/>
              <a:gd name="T9" fmla="*/ 472 h 1166"/>
              <a:gd name="T10" fmla="*/ 330 w 760"/>
              <a:gd name="T11" fmla="*/ 482 h 1166"/>
              <a:gd name="T12" fmla="*/ 402 w 760"/>
              <a:gd name="T13" fmla="*/ 506 h 1166"/>
              <a:gd name="T14" fmla="*/ 424 w 760"/>
              <a:gd name="T15" fmla="*/ 516 h 1166"/>
              <a:gd name="T16" fmla="*/ 464 w 760"/>
              <a:gd name="T17" fmla="*/ 542 h 1166"/>
              <a:gd name="T18" fmla="*/ 502 w 760"/>
              <a:gd name="T19" fmla="*/ 574 h 1166"/>
              <a:gd name="T20" fmla="*/ 532 w 760"/>
              <a:gd name="T21" fmla="*/ 610 h 1166"/>
              <a:gd name="T22" fmla="*/ 546 w 760"/>
              <a:gd name="T23" fmla="*/ 630 h 1166"/>
              <a:gd name="T24" fmla="*/ 566 w 760"/>
              <a:gd name="T25" fmla="*/ 676 h 1166"/>
              <a:gd name="T26" fmla="*/ 576 w 760"/>
              <a:gd name="T27" fmla="*/ 726 h 1166"/>
              <a:gd name="T28" fmla="*/ 576 w 760"/>
              <a:gd name="T29" fmla="*/ 776 h 1166"/>
              <a:gd name="T30" fmla="*/ 570 w 760"/>
              <a:gd name="T31" fmla="*/ 830 h 1166"/>
              <a:gd name="T32" fmla="*/ 556 w 760"/>
              <a:gd name="T33" fmla="*/ 880 h 1166"/>
              <a:gd name="T34" fmla="*/ 538 w 760"/>
              <a:gd name="T35" fmla="*/ 930 h 1166"/>
              <a:gd name="T36" fmla="*/ 492 w 760"/>
              <a:gd name="T37" fmla="*/ 1020 h 1166"/>
              <a:gd name="T38" fmla="*/ 476 w 760"/>
              <a:gd name="T39" fmla="*/ 1042 h 1166"/>
              <a:gd name="T40" fmla="*/ 438 w 760"/>
              <a:gd name="T41" fmla="*/ 1084 h 1166"/>
              <a:gd name="T42" fmla="*/ 396 w 760"/>
              <a:gd name="T43" fmla="*/ 1124 h 1166"/>
              <a:gd name="T44" fmla="*/ 350 w 760"/>
              <a:gd name="T45" fmla="*/ 1154 h 1166"/>
              <a:gd name="T46" fmla="*/ 324 w 760"/>
              <a:gd name="T47" fmla="*/ 1166 h 1166"/>
              <a:gd name="T48" fmla="*/ 412 w 760"/>
              <a:gd name="T49" fmla="*/ 1122 h 1166"/>
              <a:gd name="T50" fmla="*/ 468 w 760"/>
              <a:gd name="T51" fmla="*/ 1086 h 1166"/>
              <a:gd name="T52" fmla="*/ 520 w 760"/>
              <a:gd name="T53" fmla="*/ 1048 h 1166"/>
              <a:gd name="T54" fmla="*/ 568 w 760"/>
              <a:gd name="T55" fmla="*/ 1004 h 1166"/>
              <a:gd name="T56" fmla="*/ 614 w 760"/>
              <a:gd name="T57" fmla="*/ 956 h 1166"/>
              <a:gd name="T58" fmla="*/ 652 w 760"/>
              <a:gd name="T59" fmla="*/ 904 h 1166"/>
              <a:gd name="T60" fmla="*/ 688 w 760"/>
              <a:gd name="T61" fmla="*/ 848 h 1166"/>
              <a:gd name="T62" fmla="*/ 702 w 760"/>
              <a:gd name="T63" fmla="*/ 820 h 1166"/>
              <a:gd name="T64" fmla="*/ 734 w 760"/>
              <a:gd name="T65" fmla="*/ 744 h 1166"/>
              <a:gd name="T66" fmla="*/ 752 w 760"/>
              <a:gd name="T67" fmla="*/ 662 h 1166"/>
              <a:gd name="T68" fmla="*/ 760 w 760"/>
              <a:gd name="T69" fmla="*/ 578 h 1166"/>
              <a:gd name="T70" fmla="*/ 750 w 760"/>
              <a:gd name="T71" fmla="*/ 496 h 1166"/>
              <a:gd name="T72" fmla="*/ 742 w 760"/>
              <a:gd name="T73" fmla="*/ 466 h 1166"/>
              <a:gd name="T74" fmla="*/ 714 w 760"/>
              <a:gd name="T75" fmla="*/ 410 h 1166"/>
              <a:gd name="T76" fmla="*/ 676 w 760"/>
              <a:gd name="T77" fmla="*/ 358 h 1166"/>
              <a:gd name="T78" fmla="*/ 632 w 760"/>
              <a:gd name="T79" fmla="*/ 314 h 1166"/>
              <a:gd name="T80" fmla="*/ 608 w 760"/>
              <a:gd name="T81" fmla="*/ 294 h 1166"/>
              <a:gd name="T82" fmla="*/ 518 w 760"/>
              <a:gd name="T83" fmla="*/ 228 h 1166"/>
              <a:gd name="T84" fmla="*/ 460 w 760"/>
              <a:gd name="T85" fmla="*/ 190 h 1166"/>
              <a:gd name="T86" fmla="*/ 434 w 760"/>
              <a:gd name="T87" fmla="*/ 178 h 1166"/>
              <a:gd name="T88" fmla="*/ 534 w 760"/>
              <a:gd name="T89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760" h="1166">
                <a:moveTo>
                  <a:pt x="534" y="0"/>
                </a:moveTo>
                <a:lnTo>
                  <a:pt x="234" y="2"/>
                </a:lnTo>
                <a:lnTo>
                  <a:pt x="0" y="407"/>
                </a:lnTo>
                <a:lnTo>
                  <a:pt x="152" y="662"/>
                </a:lnTo>
                <a:lnTo>
                  <a:pt x="152" y="662"/>
                </a:lnTo>
                <a:lnTo>
                  <a:pt x="260" y="476"/>
                </a:lnTo>
                <a:lnTo>
                  <a:pt x="260" y="476"/>
                </a:lnTo>
                <a:lnTo>
                  <a:pt x="262" y="474"/>
                </a:lnTo>
                <a:lnTo>
                  <a:pt x="268" y="472"/>
                </a:lnTo>
                <a:lnTo>
                  <a:pt x="284" y="472"/>
                </a:lnTo>
                <a:lnTo>
                  <a:pt x="306" y="476"/>
                </a:lnTo>
                <a:lnTo>
                  <a:pt x="330" y="482"/>
                </a:lnTo>
                <a:lnTo>
                  <a:pt x="376" y="496"/>
                </a:lnTo>
                <a:lnTo>
                  <a:pt x="402" y="506"/>
                </a:lnTo>
                <a:lnTo>
                  <a:pt x="402" y="506"/>
                </a:lnTo>
                <a:lnTo>
                  <a:pt x="424" y="516"/>
                </a:lnTo>
                <a:lnTo>
                  <a:pt x="444" y="528"/>
                </a:lnTo>
                <a:lnTo>
                  <a:pt x="464" y="542"/>
                </a:lnTo>
                <a:lnTo>
                  <a:pt x="484" y="556"/>
                </a:lnTo>
                <a:lnTo>
                  <a:pt x="502" y="574"/>
                </a:lnTo>
                <a:lnTo>
                  <a:pt x="518" y="590"/>
                </a:lnTo>
                <a:lnTo>
                  <a:pt x="532" y="610"/>
                </a:lnTo>
                <a:lnTo>
                  <a:pt x="546" y="630"/>
                </a:lnTo>
                <a:lnTo>
                  <a:pt x="546" y="630"/>
                </a:lnTo>
                <a:lnTo>
                  <a:pt x="556" y="652"/>
                </a:lnTo>
                <a:lnTo>
                  <a:pt x="566" y="676"/>
                </a:lnTo>
                <a:lnTo>
                  <a:pt x="572" y="700"/>
                </a:lnTo>
                <a:lnTo>
                  <a:pt x="576" y="726"/>
                </a:lnTo>
                <a:lnTo>
                  <a:pt x="576" y="752"/>
                </a:lnTo>
                <a:lnTo>
                  <a:pt x="576" y="776"/>
                </a:lnTo>
                <a:lnTo>
                  <a:pt x="574" y="804"/>
                </a:lnTo>
                <a:lnTo>
                  <a:pt x="570" y="830"/>
                </a:lnTo>
                <a:lnTo>
                  <a:pt x="564" y="856"/>
                </a:lnTo>
                <a:lnTo>
                  <a:pt x="556" y="880"/>
                </a:lnTo>
                <a:lnTo>
                  <a:pt x="548" y="906"/>
                </a:lnTo>
                <a:lnTo>
                  <a:pt x="538" y="930"/>
                </a:lnTo>
                <a:lnTo>
                  <a:pt x="516" y="978"/>
                </a:lnTo>
                <a:lnTo>
                  <a:pt x="492" y="1020"/>
                </a:lnTo>
                <a:lnTo>
                  <a:pt x="492" y="1020"/>
                </a:lnTo>
                <a:lnTo>
                  <a:pt x="476" y="1042"/>
                </a:lnTo>
                <a:lnTo>
                  <a:pt x="458" y="1064"/>
                </a:lnTo>
                <a:lnTo>
                  <a:pt x="438" y="1084"/>
                </a:lnTo>
                <a:lnTo>
                  <a:pt x="418" y="1104"/>
                </a:lnTo>
                <a:lnTo>
                  <a:pt x="396" y="1124"/>
                </a:lnTo>
                <a:lnTo>
                  <a:pt x="374" y="1140"/>
                </a:lnTo>
                <a:lnTo>
                  <a:pt x="350" y="1154"/>
                </a:lnTo>
                <a:lnTo>
                  <a:pt x="324" y="1166"/>
                </a:lnTo>
                <a:lnTo>
                  <a:pt x="324" y="1166"/>
                </a:lnTo>
                <a:lnTo>
                  <a:pt x="384" y="1138"/>
                </a:lnTo>
                <a:lnTo>
                  <a:pt x="412" y="1122"/>
                </a:lnTo>
                <a:lnTo>
                  <a:pt x="440" y="1104"/>
                </a:lnTo>
                <a:lnTo>
                  <a:pt x="468" y="1086"/>
                </a:lnTo>
                <a:lnTo>
                  <a:pt x="494" y="1068"/>
                </a:lnTo>
                <a:lnTo>
                  <a:pt x="520" y="1048"/>
                </a:lnTo>
                <a:lnTo>
                  <a:pt x="546" y="1026"/>
                </a:lnTo>
                <a:lnTo>
                  <a:pt x="568" y="1004"/>
                </a:lnTo>
                <a:lnTo>
                  <a:pt x="592" y="980"/>
                </a:lnTo>
                <a:lnTo>
                  <a:pt x="614" y="956"/>
                </a:lnTo>
                <a:lnTo>
                  <a:pt x="634" y="932"/>
                </a:lnTo>
                <a:lnTo>
                  <a:pt x="652" y="904"/>
                </a:lnTo>
                <a:lnTo>
                  <a:pt x="670" y="878"/>
                </a:lnTo>
                <a:lnTo>
                  <a:pt x="688" y="848"/>
                </a:lnTo>
                <a:lnTo>
                  <a:pt x="702" y="820"/>
                </a:lnTo>
                <a:lnTo>
                  <a:pt x="702" y="820"/>
                </a:lnTo>
                <a:lnTo>
                  <a:pt x="720" y="782"/>
                </a:lnTo>
                <a:lnTo>
                  <a:pt x="734" y="744"/>
                </a:lnTo>
                <a:lnTo>
                  <a:pt x="744" y="702"/>
                </a:lnTo>
                <a:lnTo>
                  <a:pt x="752" y="662"/>
                </a:lnTo>
                <a:lnTo>
                  <a:pt x="758" y="620"/>
                </a:lnTo>
                <a:lnTo>
                  <a:pt x="760" y="578"/>
                </a:lnTo>
                <a:lnTo>
                  <a:pt x="758" y="538"/>
                </a:lnTo>
                <a:lnTo>
                  <a:pt x="750" y="496"/>
                </a:lnTo>
                <a:lnTo>
                  <a:pt x="750" y="496"/>
                </a:lnTo>
                <a:lnTo>
                  <a:pt x="742" y="466"/>
                </a:lnTo>
                <a:lnTo>
                  <a:pt x="730" y="436"/>
                </a:lnTo>
                <a:lnTo>
                  <a:pt x="714" y="410"/>
                </a:lnTo>
                <a:lnTo>
                  <a:pt x="696" y="384"/>
                </a:lnTo>
                <a:lnTo>
                  <a:pt x="676" y="358"/>
                </a:lnTo>
                <a:lnTo>
                  <a:pt x="654" y="336"/>
                </a:lnTo>
                <a:lnTo>
                  <a:pt x="632" y="314"/>
                </a:lnTo>
                <a:lnTo>
                  <a:pt x="608" y="294"/>
                </a:lnTo>
                <a:lnTo>
                  <a:pt x="608" y="294"/>
                </a:lnTo>
                <a:lnTo>
                  <a:pt x="576" y="270"/>
                </a:lnTo>
                <a:lnTo>
                  <a:pt x="518" y="228"/>
                </a:lnTo>
                <a:lnTo>
                  <a:pt x="486" y="206"/>
                </a:lnTo>
                <a:lnTo>
                  <a:pt x="460" y="190"/>
                </a:lnTo>
                <a:lnTo>
                  <a:pt x="440" y="180"/>
                </a:lnTo>
                <a:lnTo>
                  <a:pt x="434" y="178"/>
                </a:lnTo>
                <a:lnTo>
                  <a:pt x="430" y="180"/>
                </a:lnTo>
                <a:lnTo>
                  <a:pt x="534" y="0"/>
                </a:lnTo>
                <a:close/>
              </a:path>
            </a:pathLst>
          </a:custGeom>
          <a:gradFill rotWithShape="1">
            <a:gsLst>
              <a:gs pos="0">
                <a:srgbClr val="3366FF"/>
              </a:gs>
              <a:gs pos="100000">
                <a:srgbClr val="0033CC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943" name="Freeform 4439"/>
          <p:cNvSpPr>
            <a:spLocks/>
          </p:cNvSpPr>
          <p:nvPr/>
        </p:nvSpPr>
        <p:spPr bwMode="auto">
          <a:xfrm rot="18012422">
            <a:off x="5503863" y="1993900"/>
            <a:ext cx="1400175" cy="2149475"/>
          </a:xfrm>
          <a:custGeom>
            <a:avLst/>
            <a:gdLst>
              <a:gd name="T0" fmla="*/ 234 w 760"/>
              <a:gd name="T1" fmla="*/ 2 h 1166"/>
              <a:gd name="T2" fmla="*/ 152 w 760"/>
              <a:gd name="T3" fmla="*/ 662 h 1166"/>
              <a:gd name="T4" fmla="*/ 260 w 760"/>
              <a:gd name="T5" fmla="*/ 476 h 1166"/>
              <a:gd name="T6" fmla="*/ 262 w 760"/>
              <a:gd name="T7" fmla="*/ 474 h 1166"/>
              <a:gd name="T8" fmla="*/ 284 w 760"/>
              <a:gd name="T9" fmla="*/ 472 h 1166"/>
              <a:gd name="T10" fmla="*/ 330 w 760"/>
              <a:gd name="T11" fmla="*/ 482 h 1166"/>
              <a:gd name="T12" fmla="*/ 402 w 760"/>
              <a:gd name="T13" fmla="*/ 506 h 1166"/>
              <a:gd name="T14" fmla="*/ 424 w 760"/>
              <a:gd name="T15" fmla="*/ 516 h 1166"/>
              <a:gd name="T16" fmla="*/ 464 w 760"/>
              <a:gd name="T17" fmla="*/ 542 h 1166"/>
              <a:gd name="T18" fmla="*/ 502 w 760"/>
              <a:gd name="T19" fmla="*/ 574 h 1166"/>
              <a:gd name="T20" fmla="*/ 532 w 760"/>
              <a:gd name="T21" fmla="*/ 610 h 1166"/>
              <a:gd name="T22" fmla="*/ 546 w 760"/>
              <a:gd name="T23" fmla="*/ 630 h 1166"/>
              <a:gd name="T24" fmla="*/ 566 w 760"/>
              <a:gd name="T25" fmla="*/ 676 h 1166"/>
              <a:gd name="T26" fmla="*/ 576 w 760"/>
              <a:gd name="T27" fmla="*/ 726 h 1166"/>
              <a:gd name="T28" fmla="*/ 576 w 760"/>
              <a:gd name="T29" fmla="*/ 776 h 1166"/>
              <a:gd name="T30" fmla="*/ 570 w 760"/>
              <a:gd name="T31" fmla="*/ 830 h 1166"/>
              <a:gd name="T32" fmla="*/ 556 w 760"/>
              <a:gd name="T33" fmla="*/ 880 h 1166"/>
              <a:gd name="T34" fmla="*/ 538 w 760"/>
              <a:gd name="T35" fmla="*/ 930 h 1166"/>
              <a:gd name="T36" fmla="*/ 492 w 760"/>
              <a:gd name="T37" fmla="*/ 1020 h 1166"/>
              <a:gd name="T38" fmla="*/ 476 w 760"/>
              <a:gd name="T39" fmla="*/ 1042 h 1166"/>
              <a:gd name="T40" fmla="*/ 438 w 760"/>
              <a:gd name="T41" fmla="*/ 1084 h 1166"/>
              <a:gd name="T42" fmla="*/ 396 w 760"/>
              <a:gd name="T43" fmla="*/ 1124 h 1166"/>
              <a:gd name="T44" fmla="*/ 350 w 760"/>
              <a:gd name="T45" fmla="*/ 1154 h 1166"/>
              <a:gd name="T46" fmla="*/ 324 w 760"/>
              <a:gd name="T47" fmla="*/ 1166 h 1166"/>
              <a:gd name="T48" fmla="*/ 412 w 760"/>
              <a:gd name="T49" fmla="*/ 1122 h 1166"/>
              <a:gd name="T50" fmla="*/ 468 w 760"/>
              <a:gd name="T51" fmla="*/ 1086 h 1166"/>
              <a:gd name="T52" fmla="*/ 520 w 760"/>
              <a:gd name="T53" fmla="*/ 1048 h 1166"/>
              <a:gd name="T54" fmla="*/ 568 w 760"/>
              <a:gd name="T55" fmla="*/ 1004 h 1166"/>
              <a:gd name="T56" fmla="*/ 614 w 760"/>
              <a:gd name="T57" fmla="*/ 956 h 1166"/>
              <a:gd name="T58" fmla="*/ 652 w 760"/>
              <a:gd name="T59" fmla="*/ 904 h 1166"/>
              <a:gd name="T60" fmla="*/ 688 w 760"/>
              <a:gd name="T61" fmla="*/ 848 h 1166"/>
              <a:gd name="T62" fmla="*/ 702 w 760"/>
              <a:gd name="T63" fmla="*/ 820 h 1166"/>
              <a:gd name="T64" fmla="*/ 734 w 760"/>
              <a:gd name="T65" fmla="*/ 744 h 1166"/>
              <a:gd name="T66" fmla="*/ 752 w 760"/>
              <a:gd name="T67" fmla="*/ 662 h 1166"/>
              <a:gd name="T68" fmla="*/ 760 w 760"/>
              <a:gd name="T69" fmla="*/ 578 h 1166"/>
              <a:gd name="T70" fmla="*/ 750 w 760"/>
              <a:gd name="T71" fmla="*/ 496 h 1166"/>
              <a:gd name="T72" fmla="*/ 742 w 760"/>
              <a:gd name="T73" fmla="*/ 466 h 1166"/>
              <a:gd name="T74" fmla="*/ 714 w 760"/>
              <a:gd name="T75" fmla="*/ 410 h 1166"/>
              <a:gd name="T76" fmla="*/ 676 w 760"/>
              <a:gd name="T77" fmla="*/ 358 h 1166"/>
              <a:gd name="T78" fmla="*/ 632 w 760"/>
              <a:gd name="T79" fmla="*/ 314 h 1166"/>
              <a:gd name="T80" fmla="*/ 608 w 760"/>
              <a:gd name="T81" fmla="*/ 294 h 1166"/>
              <a:gd name="T82" fmla="*/ 518 w 760"/>
              <a:gd name="T83" fmla="*/ 228 h 1166"/>
              <a:gd name="T84" fmla="*/ 460 w 760"/>
              <a:gd name="T85" fmla="*/ 190 h 1166"/>
              <a:gd name="T86" fmla="*/ 434 w 760"/>
              <a:gd name="T87" fmla="*/ 178 h 1166"/>
              <a:gd name="T88" fmla="*/ 534 w 760"/>
              <a:gd name="T89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760" h="1166">
                <a:moveTo>
                  <a:pt x="534" y="0"/>
                </a:moveTo>
                <a:lnTo>
                  <a:pt x="234" y="2"/>
                </a:lnTo>
                <a:lnTo>
                  <a:pt x="0" y="407"/>
                </a:lnTo>
                <a:lnTo>
                  <a:pt x="152" y="662"/>
                </a:lnTo>
                <a:lnTo>
                  <a:pt x="152" y="662"/>
                </a:lnTo>
                <a:lnTo>
                  <a:pt x="260" y="476"/>
                </a:lnTo>
                <a:lnTo>
                  <a:pt x="260" y="476"/>
                </a:lnTo>
                <a:lnTo>
                  <a:pt x="262" y="474"/>
                </a:lnTo>
                <a:lnTo>
                  <a:pt x="268" y="472"/>
                </a:lnTo>
                <a:lnTo>
                  <a:pt x="284" y="472"/>
                </a:lnTo>
                <a:lnTo>
                  <a:pt x="306" y="476"/>
                </a:lnTo>
                <a:lnTo>
                  <a:pt x="330" y="482"/>
                </a:lnTo>
                <a:lnTo>
                  <a:pt x="376" y="496"/>
                </a:lnTo>
                <a:lnTo>
                  <a:pt x="402" y="506"/>
                </a:lnTo>
                <a:lnTo>
                  <a:pt x="402" y="506"/>
                </a:lnTo>
                <a:lnTo>
                  <a:pt x="424" y="516"/>
                </a:lnTo>
                <a:lnTo>
                  <a:pt x="444" y="528"/>
                </a:lnTo>
                <a:lnTo>
                  <a:pt x="464" y="542"/>
                </a:lnTo>
                <a:lnTo>
                  <a:pt x="484" y="556"/>
                </a:lnTo>
                <a:lnTo>
                  <a:pt x="502" y="574"/>
                </a:lnTo>
                <a:lnTo>
                  <a:pt x="518" y="590"/>
                </a:lnTo>
                <a:lnTo>
                  <a:pt x="532" y="610"/>
                </a:lnTo>
                <a:lnTo>
                  <a:pt x="546" y="630"/>
                </a:lnTo>
                <a:lnTo>
                  <a:pt x="546" y="630"/>
                </a:lnTo>
                <a:lnTo>
                  <a:pt x="556" y="652"/>
                </a:lnTo>
                <a:lnTo>
                  <a:pt x="566" y="676"/>
                </a:lnTo>
                <a:lnTo>
                  <a:pt x="572" y="700"/>
                </a:lnTo>
                <a:lnTo>
                  <a:pt x="576" y="726"/>
                </a:lnTo>
                <a:lnTo>
                  <a:pt x="576" y="752"/>
                </a:lnTo>
                <a:lnTo>
                  <a:pt x="576" y="776"/>
                </a:lnTo>
                <a:lnTo>
                  <a:pt x="574" y="804"/>
                </a:lnTo>
                <a:lnTo>
                  <a:pt x="570" y="830"/>
                </a:lnTo>
                <a:lnTo>
                  <a:pt x="564" y="856"/>
                </a:lnTo>
                <a:lnTo>
                  <a:pt x="556" y="880"/>
                </a:lnTo>
                <a:lnTo>
                  <a:pt x="548" y="906"/>
                </a:lnTo>
                <a:lnTo>
                  <a:pt x="538" y="930"/>
                </a:lnTo>
                <a:lnTo>
                  <a:pt x="516" y="978"/>
                </a:lnTo>
                <a:lnTo>
                  <a:pt x="492" y="1020"/>
                </a:lnTo>
                <a:lnTo>
                  <a:pt x="492" y="1020"/>
                </a:lnTo>
                <a:lnTo>
                  <a:pt x="476" y="1042"/>
                </a:lnTo>
                <a:lnTo>
                  <a:pt x="458" y="1064"/>
                </a:lnTo>
                <a:lnTo>
                  <a:pt x="438" y="1084"/>
                </a:lnTo>
                <a:lnTo>
                  <a:pt x="418" y="1104"/>
                </a:lnTo>
                <a:lnTo>
                  <a:pt x="396" y="1124"/>
                </a:lnTo>
                <a:lnTo>
                  <a:pt x="374" y="1140"/>
                </a:lnTo>
                <a:lnTo>
                  <a:pt x="350" y="1154"/>
                </a:lnTo>
                <a:lnTo>
                  <a:pt x="324" y="1166"/>
                </a:lnTo>
                <a:lnTo>
                  <a:pt x="324" y="1166"/>
                </a:lnTo>
                <a:lnTo>
                  <a:pt x="384" y="1138"/>
                </a:lnTo>
                <a:lnTo>
                  <a:pt x="412" y="1122"/>
                </a:lnTo>
                <a:lnTo>
                  <a:pt x="440" y="1104"/>
                </a:lnTo>
                <a:lnTo>
                  <a:pt x="468" y="1086"/>
                </a:lnTo>
                <a:lnTo>
                  <a:pt x="494" y="1068"/>
                </a:lnTo>
                <a:lnTo>
                  <a:pt x="520" y="1048"/>
                </a:lnTo>
                <a:lnTo>
                  <a:pt x="546" y="1026"/>
                </a:lnTo>
                <a:lnTo>
                  <a:pt x="568" y="1004"/>
                </a:lnTo>
                <a:lnTo>
                  <a:pt x="592" y="980"/>
                </a:lnTo>
                <a:lnTo>
                  <a:pt x="614" y="956"/>
                </a:lnTo>
                <a:lnTo>
                  <a:pt x="634" y="932"/>
                </a:lnTo>
                <a:lnTo>
                  <a:pt x="652" y="904"/>
                </a:lnTo>
                <a:lnTo>
                  <a:pt x="670" y="878"/>
                </a:lnTo>
                <a:lnTo>
                  <a:pt x="688" y="848"/>
                </a:lnTo>
                <a:lnTo>
                  <a:pt x="702" y="820"/>
                </a:lnTo>
                <a:lnTo>
                  <a:pt x="702" y="820"/>
                </a:lnTo>
                <a:lnTo>
                  <a:pt x="720" y="782"/>
                </a:lnTo>
                <a:lnTo>
                  <a:pt x="734" y="744"/>
                </a:lnTo>
                <a:lnTo>
                  <a:pt x="744" y="702"/>
                </a:lnTo>
                <a:lnTo>
                  <a:pt x="752" y="662"/>
                </a:lnTo>
                <a:lnTo>
                  <a:pt x="758" y="620"/>
                </a:lnTo>
                <a:lnTo>
                  <a:pt x="760" y="578"/>
                </a:lnTo>
                <a:lnTo>
                  <a:pt x="758" y="538"/>
                </a:lnTo>
                <a:lnTo>
                  <a:pt x="750" y="496"/>
                </a:lnTo>
                <a:lnTo>
                  <a:pt x="750" y="496"/>
                </a:lnTo>
                <a:lnTo>
                  <a:pt x="742" y="466"/>
                </a:lnTo>
                <a:lnTo>
                  <a:pt x="730" y="436"/>
                </a:lnTo>
                <a:lnTo>
                  <a:pt x="714" y="410"/>
                </a:lnTo>
                <a:lnTo>
                  <a:pt x="696" y="384"/>
                </a:lnTo>
                <a:lnTo>
                  <a:pt x="676" y="358"/>
                </a:lnTo>
                <a:lnTo>
                  <a:pt x="654" y="336"/>
                </a:lnTo>
                <a:lnTo>
                  <a:pt x="632" y="314"/>
                </a:lnTo>
                <a:lnTo>
                  <a:pt x="608" y="294"/>
                </a:lnTo>
                <a:lnTo>
                  <a:pt x="608" y="294"/>
                </a:lnTo>
                <a:lnTo>
                  <a:pt x="576" y="270"/>
                </a:lnTo>
                <a:lnTo>
                  <a:pt x="518" y="228"/>
                </a:lnTo>
                <a:lnTo>
                  <a:pt x="486" y="206"/>
                </a:lnTo>
                <a:lnTo>
                  <a:pt x="460" y="190"/>
                </a:lnTo>
                <a:lnTo>
                  <a:pt x="440" y="180"/>
                </a:lnTo>
                <a:lnTo>
                  <a:pt x="434" y="178"/>
                </a:lnTo>
                <a:lnTo>
                  <a:pt x="430" y="180"/>
                </a:lnTo>
                <a:lnTo>
                  <a:pt x="534" y="0"/>
                </a:lnTo>
                <a:close/>
              </a:path>
            </a:pathLst>
          </a:custGeom>
          <a:solidFill>
            <a:srgbClr val="993366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944" name="Freeform 4440"/>
          <p:cNvSpPr>
            <a:spLocks/>
          </p:cNvSpPr>
          <p:nvPr/>
        </p:nvSpPr>
        <p:spPr bwMode="auto">
          <a:xfrm rot="14400000">
            <a:off x="4111625" y="790575"/>
            <a:ext cx="1401763" cy="2151063"/>
          </a:xfrm>
          <a:custGeom>
            <a:avLst/>
            <a:gdLst>
              <a:gd name="T0" fmla="*/ 234 w 760"/>
              <a:gd name="T1" fmla="*/ 2 h 1166"/>
              <a:gd name="T2" fmla="*/ 152 w 760"/>
              <a:gd name="T3" fmla="*/ 662 h 1166"/>
              <a:gd name="T4" fmla="*/ 260 w 760"/>
              <a:gd name="T5" fmla="*/ 476 h 1166"/>
              <a:gd name="T6" fmla="*/ 262 w 760"/>
              <a:gd name="T7" fmla="*/ 474 h 1166"/>
              <a:gd name="T8" fmla="*/ 284 w 760"/>
              <a:gd name="T9" fmla="*/ 472 h 1166"/>
              <a:gd name="T10" fmla="*/ 330 w 760"/>
              <a:gd name="T11" fmla="*/ 482 h 1166"/>
              <a:gd name="T12" fmla="*/ 402 w 760"/>
              <a:gd name="T13" fmla="*/ 506 h 1166"/>
              <a:gd name="T14" fmla="*/ 424 w 760"/>
              <a:gd name="T15" fmla="*/ 516 h 1166"/>
              <a:gd name="T16" fmla="*/ 464 w 760"/>
              <a:gd name="T17" fmla="*/ 542 h 1166"/>
              <a:gd name="T18" fmla="*/ 502 w 760"/>
              <a:gd name="T19" fmla="*/ 574 h 1166"/>
              <a:gd name="T20" fmla="*/ 532 w 760"/>
              <a:gd name="T21" fmla="*/ 610 h 1166"/>
              <a:gd name="T22" fmla="*/ 546 w 760"/>
              <a:gd name="T23" fmla="*/ 630 h 1166"/>
              <a:gd name="T24" fmla="*/ 566 w 760"/>
              <a:gd name="T25" fmla="*/ 676 h 1166"/>
              <a:gd name="T26" fmla="*/ 576 w 760"/>
              <a:gd name="T27" fmla="*/ 726 h 1166"/>
              <a:gd name="T28" fmla="*/ 576 w 760"/>
              <a:gd name="T29" fmla="*/ 776 h 1166"/>
              <a:gd name="T30" fmla="*/ 570 w 760"/>
              <a:gd name="T31" fmla="*/ 830 h 1166"/>
              <a:gd name="T32" fmla="*/ 556 w 760"/>
              <a:gd name="T33" fmla="*/ 880 h 1166"/>
              <a:gd name="T34" fmla="*/ 538 w 760"/>
              <a:gd name="T35" fmla="*/ 930 h 1166"/>
              <a:gd name="T36" fmla="*/ 492 w 760"/>
              <a:gd name="T37" fmla="*/ 1020 h 1166"/>
              <a:gd name="T38" fmla="*/ 476 w 760"/>
              <a:gd name="T39" fmla="*/ 1042 h 1166"/>
              <a:gd name="T40" fmla="*/ 438 w 760"/>
              <a:gd name="T41" fmla="*/ 1084 h 1166"/>
              <a:gd name="T42" fmla="*/ 396 w 760"/>
              <a:gd name="T43" fmla="*/ 1124 h 1166"/>
              <a:gd name="T44" fmla="*/ 350 w 760"/>
              <a:gd name="T45" fmla="*/ 1154 h 1166"/>
              <a:gd name="T46" fmla="*/ 324 w 760"/>
              <a:gd name="T47" fmla="*/ 1166 h 1166"/>
              <a:gd name="T48" fmla="*/ 412 w 760"/>
              <a:gd name="T49" fmla="*/ 1122 h 1166"/>
              <a:gd name="T50" fmla="*/ 468 w 760"/>
              <a:gd name="T51" fmla="*/ 1086 h 1166"/>
              <a:gd name="T52" fmla="*/ 520 w 760"/>
              <a:gd name="T53" fmla="*/ 1048 h 1166"/>
              <a:gd name="T54" fmla="*/ 568 w 760"/>
              <a:gd name="T55" fmla="*/ 1004 h 1166"/>
              <a:gd name="T56" fmla="*/ 614 w 760"/>
              <a:gd name="T57" fmla="*/ 956 h 1166"/>
              <a:gd name="T58" fmla="*/ 652 w 760"/>
              <a:gd name="T59" fmla="*/ 904 h 1166"/>
              <a:gd name="T60" fmla="*/ 688 w 760"/>
              <a:gd name="T61" fmla="*/ 848 h 1166"/>
              <a:gd name="T62" fmla="*/ 702 w 760"/>
              <a:gd name="T63" fmla="*/ 820 h 1166"/>
              <a:gd name="T64" fmla="*/ 734 w 760"/>
              <a:gd name="T65" fmla="*/ 744 h 1166"/>
              <a:gd name="T66" fmla="*/ 752 w 760"/>
              <a:gd name="T67" fmla="*/ 662 h 1166"/>
              <a:gd name="T68" fmla="*/ 760 w 760"/>
              <a:gd name="T69" fmla="*/ 578 h 1166"/>
              <a:gd name="T70" fmla="*/ 750 w 760"/>
              <a:gd name="T71" fmla="*/ 496 h 1166"/>
              <a:gd name="T72" fmla="*/ 742 w 760"/>
              <a:gd name="T73" fmla="*/ 466 h 1166"/>
              <a:gd name="T74" fmla="*/ 714 w 760"/>
              <a:gd name="T75" fmla="*/ 410 h 1166"/>
              <a:gd name="T76" fmla="*/ 676 w 760"/>
              <a:gd name="T77" fmla="*/ 358 h 1166"/>
              <a:gd name="T78" fmla="*/ 632 w 760"/>
              <a:gd name="T79" fmla="*/ 314 h 1166"/>
              <a:gd name="T80" fmla="*/ 608 w 760"/>
              <a:gd name="T81" fmla="*/ 294 h 1166"/>
              <a:gd name="T82" fmla="*/ 518 w 760"/>
              <a:gd name="T83" fmla="*/ 228 h 1166"/>
              <a:gd name="T84" fmla="*/ 460 w 760"/>
              <a:gd name="T85" fmla="*/ 190 h 1166"/>
              <a:gd name="T86" fmla="*/ 434 w 760"/>
              <a:gd name="T87" fmla="*/ 178 h 1166"/>
              <a:gd name="T88" fmla="*/ 534 w 760"/>
              <a:gd name="T89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760" h="1166">
                <a:moveTo>
                  <a:pt x="534" y="0"/>
                </a:moveTo>
                <a:lnTo>
                  <a:pt x="234" y="2"/>
                </a:lnTo>
                <a:lnTo>
                  <a:pt x="0" y="407"/>
                </a:lnTo>
                <a:lnTo>
                  <a:pt x="152" y="662"/>
                </a:lnTo>
                <a:lnTo>
                  <a:pt x="152" y="662"/>
                </a:lnTo>
                <a:lnTo>
                  <a:pt x="260" y="476"/>
                </a:lnTo>
                <a:lnTo>
                  <a:pt x="260" y="476"/>
                </a:lnTo>
                <a:lnTo>
                  <a:pt x="262" y="474"/>
                </a:lnTo>
                <a:lnTo>
                  <a:pt x="268" y="472"/>
                </a:lnTo>
                <a:lnTo>
                  <a:pt x="284" y="472"/>
                </a:lnTo>
                <a:lnTo>
                  <a:pt x="306" y="476"/>
                </a:lnTo>
                <a:lnTo>
                  <a:pt x="330" y="482"/>
                </a:lnTo>
                <a:lnTo>
                  <a:pt x="376" y="496"/>
                </a:lnTo>
                <a:lnTo>
                  <a:pt x="402" y="506"/>
                </a:lnTo>
                <a:lnTo>
                  <a:pt x="402" y="506"/>
                </a:lnTo>
                <a:lnTo>
                  <a:pt x="424" y="516"/>
                </a:lnTo>
                <a:lnTo>
                  <a:pt x="444" y="528"/>
                </a:lnTo>
                <a:lnTo>
                  <a:pt x="464" y="542"/>
                </a:lnTo>
                <a:lnTo>
                  <a:pt x="484" y="556"/>
                </a:lnTo>
                <a:lnTo>
                  <a:pt x="502" y="574"/>
                </a:lnTo>
                <a:lnTo>
                  <a:pt x="518" y="590"/>
                </a:lnTo>
                <a:lnTo>
                  <a:pt x="532" y="610"/>
                </a:lnTo>
                <a:lnTo>
                  <a:pt x="546" y="630"/>
                </a:lnTo>
                <a:lnTo>
                  <a:pt x="546" y="630"/>
                </a:lnTo>
                <a:lnTo>
                  <a:pt x="556" y="652"/>
                </a:lnTo>
                <a:lnTo>
                  <a:pt x="566" y="676"/>
                </a:lnTo>
                <a:lnTo>
                  <a:pt x="572" y="700"/>
                </a:lnTo>
                <a:lnTo>
                  <a:pt x="576" y="726"/>
                </a:lnTo>
                <a:lnTo>
                  <a:pt x="576" y="752"/>
                </a:lnTo>
                <a:lnTo>
                  <a:pt x="576" y="776"/>
                </a:lnTo>
                <a:lnTo>
                  <a:pt x="574" y="804"/>
                </a:lnTo>
                <a:lnTo>
                  <a:pt x="570" y="830"/>
                </a:lnTo>
                <a:lnTo>
                  <a:pt x="564" y="856"/>
                </a:lnTo>
                <a:lnTo>
                  <a:pt x="556" y="880"/>
                </a:lnTo>
                <a:lnTo>
                  <a:pt x="548" y="906"/>
                </a:lnTo>
                <a:lnTo>
                  <a:pt x="538" y="930"/>
                </a:lnTo>
                <a:lnTo>
                  <a:pt x="516" y="978"/>
                </a:lnTo>
                <a:lnTo>
                  <a:pt x="492" y="1020"/>
                </a:lnTo>
                <a:lnTo>
                  <a:pt x="492" y="1020"/>
                </a:lnTo>
                <a:lnTo>
                  <a:pt x="476" y="1042"/>
                </a:lnTo>
                <a:lnTo>
                  <a:pt x="458" y="1064"/>
                </a:lnTo>
                <a:lnTo>
                  <a:pt x="438" y="1084"/>
                </a:lnTo>
                <a:lnTo>
                  <a:pt x="418" y="1104"/>
                </a:lnTo>
                <a:lnTo>
                  <a:pt x="396" y="1124"/>
                </a:lnTo>
                <a:lnTo>
                  <a:pt x="374" y="1140"/>
                </a:lnTo>
                <a:lnTo>
                  <a:pt x="350" y="1154"/>
                </a:lnTo>
                <a:lnTo>
                  <a:pt x="324" y="1166"/>
                </a:lnTo>
                <a:lnTo>
                  <a:pt x="324" y="1166"/>
                </a:lnTo>
                <a:lnTo>
                  <a:pt x="384" y="1138"/>
                </a:lnTo>
                <a:lnTo>
                  <a:pt x="412" y="1122"/>
                </a:lnTo>
                <a:lnTo>
                  <a:pt x="440" y="1104"/>
                </a:lnTo>
                <a:lnTo>
                  <a:pt x="468" y="1086"/>
                </a:lnTo>
                <a:lnTo>
                  <a:pt x="494" y="1068"/>
                </a:lnTo>
                <a:lnTo>
                  <a:pt x="520" y="1048"/>
                </a:lnTo>
                <a:lnTo>
                  <a:pt x="546" y="1026"/>
                </a:lnTo>
                <a:lnTo>
                  <a:pt x="568" y="1004"/>
                </a:lnTo>
                <a:lnTo>
                  <a:pt x="592" y="980"/>
                </a:lnTo>
                <a:lnTo>
                  <a:pt x="614" y="956"/>
                </a:lnTo>
                <a:lnTo>
                  <a:pt x="634" y="932"/>
                </a:lnTo>
                <a:lnTo>
                  <a:pt x="652" y="904"/>
                </a:lnTo>
                <a:lnTo>
                  <a:pt x="670" y="878"/>
                </a:lnTo>
                <a:lnTo>
                  <a:pt x="688" y="848"/>
                </a:lnTo>
                <a:lnTo>
                  <a:pt x="702" y="820"/>
                </a:lnTo>
                <a:lnTo>
                  <a:pt x="702" y="820"/>
                </a:lnTo>
                <a:lnTo>
                  <a:pt x="720" y="782"/>
                </a:lnTo>
                <a:lnTo>
                  <a:pt x="734" y="744"/>
                </a:lnTo>
                <a:lnTo>
                  <a:pt x="744" y="702"/>
                </a:lnTo>
                <a:lnTo>
                  <a:pt x="752" y="662"/>
                </a:lnTo>
                <a:lnTo>
                  <a:pt x="758" y="620"/>
                </a:lnTo>
                <a:lnTo>
                  <a:pt x="760" y="578"/>
                </a:lnTo>
                <a:lnTo>
                  <a:pt x="758" y="538"/>
                </a:lnTo>
                <a:lnTo>
                  <a:pt x="750" y="496"/>
                </a:lnTo>
                <a:lnTo>
                  <a:pt x="750" y="496"/>
                </a:lnTo>
                <a:lnTo>
                  <a:pt x="742" y="466"/>
                </a:lnTo>
                <a:lnTo>
                  <a:pt x="730" y="436"/>
                </a:lnTo>
                <a:lnTo>
                  <a:pt x="714" y="410"/>
                </a:lnTo>
                <a:lnTo>
                  <a:pt x="696" y="384"/>
                </a:lnTo>
                <a:lnTo>
                  <a:pt x="676" y="358"/>
                </a:lnTo>
                <a:lnTo>
                  <a:pt x="654" y="336"/>
                </a:lnTo>
                <a:lnTo>
                  <a:pt x="632" y="314"/>
                </a:lnTo>
                <a:lnTo>
                  <a:pt x="608" y="294"/>
                </a:lnTo>
                <a:lnTo>
                  <a:pt x="608" y="294"/>
                </a:lnTo>
                <a:lnTo>
                  <a:pt x="576" y="270"/>
                </a:lnTo>
                <a:lnTo>
                  <a:pt x="518" y="228"/>
                </a:lnTo>
                <a:lnTo>
                  <a:pt x="486" y="206"/>
                </a:lnTo>
                <a:lnTo>
                  <a:pt x="460" y="190"/>
                </a:lnTo>
                <a:lnTo>
                  <a:pt x="440" y="180"/>
                </a:lnTo>
                <a:lnTo>
                  <a:pt x="434" y="178"/>
                </a:lnTo>
                <a:lnTo>
                  <a:pt x="430" y="180"/>
                </a:lnTo>
                <a:lnTo>
                  <a:pt x="534" y="0"/>
                </a:lnTo>
                <a:close/>
              </a:path>
            </a:pathLst>
          </a:custGeom>
          <a:gradFill rotWithShape="1">
            <a:gsLst>
              <a:gs pos="0">
                <a:srgbClr val="A20000"/>
              </a:gs>
              <a:gs pos="100000">
                <a:srgbClr val="CC000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948" name="Freeform 4444"/>
          <p:cNvSpPr>
            <a:spLocks/>
          </p:cNvSpPr>
          <p:nvPr/>
        </p:nvSpPr>
        <p:spPr bwMode="auto">
          <a:xfrm rot="10800000">
            <a:off x="2414588" y="1349375"/>
            <a:ext cx="1401762" cy="2149475"/>
          </a:xfrm>
          <a:custGeom>
            <a:avLst/>
            <a:gdLst>
              <a:gd name="T0" fmla="*/ 234 w 760"/>
              <a:gd name="T1" fmla="*/ 2 h 1166"/>
              <a:gd name="T2" fmla="*/ 152 w 760"/>
              <a:gd name="T3" fmla="*/ 662 h 1166"/>
              <a:gd name="T4" fmla="*/ 260 w 760"/>
              <a:gd name="T5" fmla="*/ 476 h 1166"/>
              <a:gd name="T6" fmla="*/ 262 w 760"/>
              <a:gd name="T7" fmla="*/ 474 h 1166"/>
              <a:gd name="T8" fmla="*/ 284 w 760"/>
              <a:gd name="T9" fmla="*/ 472 h 1166"/>
              <a:gd name="T10" fmla="*/ 330 w 760"/>
              <a:gd name="T11" fmla="*/ 482 h 1166"/>
              <a:gd name="T12" fmla="*/ 402 w 760"/>
              <a:gd name="T13" fmla="*/ 506 h 1166"/>
              <a:gd name="T14" fmla="*/ 424 w 760"/>
              <a:gd name="T15" fmla="*/ 516 h 1166"/>
              <a:gd name="T16" fmla="*/ 464 w 760"/>
              <a:gd name="T17" fmla="*/ 542 h 1166"/>
              <a:gd name="T18" fmla="*/ 502 w 760"/>
              <a:gd name="T19" fmla="*/ 574 h 1166"/>
              <a:gd name="T20" fmla="*/ 532 w 760"/>
              <a:gd name="T21" fmla="*/ 610 h 1166"/>
              <a:gd name="T22" fmla="*/ 546 w 760"/>
              <a:gd name="T23" fmla="*/ 630 h 1166"/>
              <a:gd name="T24" fmla="*/ 566 w 760"/>
              <a:gd name="T25" fmla="*/ 676 h 1166"/>
              <a:gd name="T26" fmla="*/ 576 w 760"/>
              <a:gd name="T27" fmla="*/ 726 h 1166"/>
              <a:gd name="T28" fmla="*/ 576 w 760"/>
              <a:gd name="T29" fmla="*/ 776 h 1166"/>
              <a:gd name="T30" fmla="*/ 570 w 760"/>
              <a:gd name="T31" fmla="*/ 830 h 1166"/>
              <a:gd name="T32" fmla="*/ 556 w 760"/>
              <a:gd name="T33" fmla="*/ 880 h 1166"/>
              <a:gd name="T34" fmla="*/ 538 w 760"/>
              <a:gd name="T35" fmla="*/ 930 h 1166"/>
              <a:gd name="T36" fmla="*/ 492 w 760"/>
              <a:gd name="T37" fmla="*/ 1020 h 1166"/>
              <a:gd name="T38" fmla="*/ 476 w 760"/>
              <a:gd name="T39" fmla="*/ 1042 h 1166"/>
              <a:gd name="T40" fmla="*/ 438 w 760"/>
              <a:gd name="T41" fmla="*/ 1084 h 1166"/>
              <a:gd name="T42" fmla="*/ 396 w 760"/>
              <a:gd name="T43" fmla="*/ 1124 h 1166"/>
              <a:gd name="T44" fmla="*/ 350 w 760"/>
              <a:gd name="T45" fmla="*/ 1154 h 1166"/>
              <a:gd name="T46" fmla="*/ 324 w 760"/>
              <a:gd name="T47" fmla="*/ 1166 h 1166"/>
              <a:gd name="T48" fmla="*/ 412 w 760"/>
              <a:gd name="T49" fmla="*/ 1122 h 1166"/>
              <a:gd name="T50" fmla="*/ 468 w 760"/>
              <a:gd name="T51" fmla="*/ 1086 h 1166"/>
              <a:gd name="T52" fmla="*/ 520 w 760"/>
              <a:gd name="T53" fmla="*/ 1048 h 1166"/>
              <a:gd name="T54" fmla="*/ 568 w 760"/>
              <a:gd name="T55" fmla="*/ 1004 h 1166"/>
              <a:gd name="T56" fmla="*/ 614 w 760"/>
              <a:gd name="T57" fmla="*/ 956 h 1166"/>
              <a:gd name="T58" fmla="*/ 652 w 760"/>
              <a:gd name="T59" fmla="*/ 904 h 1166"/>
              <a:gd name="T60" fmla="*/ 688 w 760"/>
              <a:gd name="T61" fmla="*/ 848 h 1166"/>
              <a:gd name="T62" fmla="*/ 702 w 760"/>
              <a:gd name="T63" fmla="*/ 820 h 1166"/>
              <a:gd name="T64" fmla="*/ 734 w 760"/>
              <a:gd name="T65" fmla="*/ 744 h 1166"/>
              <a:gd name="T66" fmla="*/ 752 w 760"/>
              <a:gd name="T67" fmla="*/ 662 h 1166"/>
              <a:gd name="T68" fmla="*/ 760 w 760"/>
              <a:gd name="T69" fmla="*/ 578 h 1166"/>
              <a:gd name="T70" fmla="*/ 750 w 760"/>
              <a:gd name="T71" fmla="*/ 496 h 1166"/>
              <a:gd name="T72" fmla="*/ 742 w 760"/>
              <a:gd name="T73" fmla="*/ 466 h 1166"/>
              <a:gd name="T74" fmla="*/ 714 w 760"/>
              <a:gd name="T75" fmla="*/ 410 h 1166"/>
              <a:gd name="T76" fmla="*/ 676 w 760"/>
              <a:gd name="T77" fmla="*/ 358 h 1166"/>
              <a:gd name="T78" fmla="*/ 632 w 760"/>
              <a:gd name="T79" fmla="*/ 314 h 1166"/>
              <a:gd name="T80" fmla="*/ 608 w 760"/>
              <a:gd name="T81" fmla="*/ 294 h 1166"/>
              <a:gd name="T82" fmla="*/ 518 w 760"/>
              <a:gd name="T83" fmla="*/ 228 h 1166"/>
              <a:gd name="T84" fmla="*/ 460 w 760"/>
              <a:gd name="T85" fmla="*/ 190 h 1166"/>
              <a:gd name="T86" fmla="*/ 434 w 760"/>
              <a:gd name="T87" fmla="*/ 178 h 1166"/>
              <a:gd name="T88" fmla="*/ 534 w 760"/>
              <a:gd name="T89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760" h="1166">
                <a:moveTo>
                  <a:pt x="534" y="0"/>
                </a:moveTo>
                <a:lnTo>
                  <a:pt x="234" y="2"/>
                </a:lnTo>
                <a:lnTo>
                  <a:pt x="0" y="407"/>
                </a:lnTo>
                <a:lnTo>
                  <a:pt x="152" y="662"/>
                </a:lnTo>
                <a:lnTo>
                  <a:pt x="152" y="662"/>
                </a:lnTo>
                <a:lnTo>
                  <a:pt x="260" y="476"/>
                </a:lnTo>
                <a:lnTo>
                  <a:pt x="260" y="476"/>
                </a:lnTo>
                <a:lnTo>
                  <a:pt x="262" y="474"/>
                </a:lnTo>
                <a:lnTo>
                  <a:pt x="268" y="472"/>
                </a:lnTo>
                <a:lnTo>
                  <a:pt x="284" y="472"/>
                </a:lnTo>
                <a:lnTo>
                  <a:pt x="306" y="476"/>
                </a:lnTo>
                <a:lnTo>
                  <a:pt x="330" y="482"/>
                </a:lnTo>
                <a:lnTo>
                  <a:pt x="376" y="496"/>
                </a:lnTo>
                <a:lnTo>
                  <a:pt x="402" y="506"/>
                </a:lnTo>
                <a:lnTo>
                  <a:pt x="402" y="506"/>
                </a:lnTo>
                <a:lnTo>
                  <a:pt x="424" y="516"/>
                </a:lnTo>
                <a:lnTo>
                  <a:pt x="444" y="528"/>
                </a:lnTo>
                <a:lnTo>
                  <a:pt x="464" y="542"/>
                </a:lnTo>
                <a:lnTo>
                  <a:pt x="484" y="556"/>
                </a:lnTo>
                <a:lnTo>
                  <a:pt x="502" y="574"/>
                </a:lnTo>
                <a:lnTo>
                  <a:pt x="518" y="590"/>
                </a:lnTo>
                <a:lnTo>
                  <a:pt x="532" y="610"/>
                </a:lnTo>
                <a:lnTo>
                  <a:pt x="546" y="630"/>
                </a:lnTo>
                <a:lnTo>
                  <a:pt x="546" y="630"/>
                </a:lnTo>
                <a:lnTo>
                  <a:pt x="556" y="652"/>
                </a:lnTo>
                <a:lnTo>
                  <a:pt x="566" y="676"/>
                </a:lnTo>
                <a:lnTo>
                  <a:pt x="572" y="700"/>
                </a:lnTo>
                <a:lnTo>
                  <a:pt x="576" y="726"/>
                </a:lnTo>
                <a:lnTo>
                  <a:pt x="576" y="752"/>
                </a:lnTo>
                <a:lnTo>
                  <a:pt x="576" y="776"/>
                </a:lnTo>
                <a:lnTo>
                  <a:pt x="574" y="804"/>
                </a:lnTo>
                <a:lnTo>
                  <a:pt x="570" y="830"/>
                </a:lnTo>
                <a:lnTo>
                  <a:pt x="564" y="856"/>
                </a:lnTo>
                <a:lnTo>
                  <a:pt x="556" y="880"/>
                </a:lnTo>
                <a:lnTo>
                  <a:pt x="548" y="906"/>
                </a:lnTo>
                <a:lnTo>
                  <a:pt x="538" y="930"/>
                </a:lnTo>
                <a:lnTo>
                  <a:pt x="516" y="978"/>
                </a:lnTo>
                <a:lnTo>
                  <a:pt x="492" y="1020"/>
                </a:lnTo>
                <a:lnTo>
                  <a:pt x="492" y="1020"/>
                </a:lnTo>
                <a:lnTo>
                  <a:pt x="476" y="1042"/>
                </a:lnTo>
                <a:lnTo>
                  <a:pt x="458" y="1064"/>
                </a:lnTo>
                <a:lnTo>
                  <a:pt x="438" y="1084"/>
                </a:lnTo>
                <a:lnTo>
                  <a:pt x="418" y="1104"/>
                </a:lnTo>
                <a:lnTo>
                  <a:pt x="396" y="1124"/>
                </a:lnTo>
                <a:lnTo>
                  <a:pt x="374" y="1140"/>
                </a:lnTo>
                <a:lnTo>
                  <a:pt x="350" y="1154"/>
                </a:lnTo>
                <a:lnTo>
                  <a:pt x="324" y="1166"/>
                </a:lnTo>
                <a:lnTo>
                  <a:pt x="324" y="1166"/>
                </a:lnTo>
                <a:lnTo>
                  <a:pt x="384" y="1138"/>
                </a:lnTo>
                <a:lnTo>
                  <a:pt x="412" y="1122"/>
                </a:lnTo>
                <a:lnTo>
                  <a:pt x="440" y="1104"/>
                </a:lnTo>
                <a:lnTo>
                  <a:pt x="468" y="1086"/>
                </a:lnTo>
                <a:lnTo>
                  <a:pt x="494" y="1068"/>
                </a:lnTo>
                <a:lnTo>
                  <a:pt x="520" y="1048"/>
                </a:lnTo>
                <a:lnTo>
                  <a:pt x="546" y="1026"/>
                </a:lnTo>
                <a:lnTo>
                  <a:pt x="568" y="1004"/>
                </a:lnTo>
                <a:lnTo>
                  <a:pt x="592" y="980"/>
                </a:lnTo>
                <a:lnTo>
                  <a:pt x="614" y="956"/>
                </a:lnTo>
                <a:lnTo>
                  <a:pt x="634" y="932"/>
                </a:lnTo>
                <a:lnTo>
                  <a:pt x="652" y="904"/>
                </a:lnTo>
                <a:lnTo>
                  <a:pt x="670" y="878"/>
                </a:lnTo>
                <a:lnTo>
                  <a:pt x="688" y="848"/>
                </a:lnTo>
                <a:lnTo>
                  <a:pt x="702" y="820"/>
                </a:lnTo>
                <a:lnTo>
                  <a:pt x="702" y="820"/>
                </a:lnTo>
                <a:lnTo>
                  <a:pt x="720" y="782"/>
                </a:lnTo>
                <a:lnTo>
                  <a:pt x="734" y="744"/>
                </a:lnTo>
                <a:lnTo>
                  <a:pt x="744" y="702"/>
                </a:lnTo>
                <a:lnTo>
                  <a:pt x="752" y="662"/>
                </a:lnTo>
                <a:lnTo>
                  <a:pt x="758" y="620"/>
                </a:lnTo>
                <a:lnTo>
                  <a:pt x="760" y="578"/>
                </a:lnTo>
                <a:lnTo>
                  <a:pt x="758" y="538"/>
                </a:lnTo>
                <a:lnTo>
                  <a:pt x="750" y="496"/>
                </a:lnTo>
                <a:lnTo>
                  <a:pt x="750" y="496"/>
                </a:lnTo>
                <a:lnTo>
                  <a:pt x="742" y="466"/>
                </a:lnTo>
                <a:lnTo>
                  <a:pt x="730" y="436"/>
                </a:lnTo>
                <a:lnTo>
                  <a:pt x="714" y="410"/>
                </a:lnTo>
                <a:lnTo>
                  <a:pt x="696" y="384"/>
                </a:lnTo>
                <a:lnTo>
                  <a:pt x="676" y="358"/>
                </a:lnTo>
                <a:lnTo>
                  <a:pt x="654" y="336"/>
                </a:lnTo>
                <a:lnTo>
                  <a:pt x="632" y="314"/>
                </a:lnTo>
                <a:lnTo>
                  <a:pt x="608" y="294"/>
                </a:lnTo>
                <a:lnTo>
                  <a:pt x="608" y="294"/>
                </a:lnTo>
                <a:lnTo>
                  <a:pt x="576" y="270"/>
                </a:lnTo>
                <a:lnTo>
                  <a:pt x="518" y="228"/>
                </a:lnTo>
                <a:lnTo>
                  <a:pt x="486" y="206"/>
                </a:lnTo>
                <a:lnTo>
                  <a:pt x="460" y="190"/>
                </a:lnTo>
                <a:lnTo>
                  <a:pt x="440" y="180"/>
                </a:lnTo>
                <a:lnTo>
                  <a:pt x="434" y="178"/>
                </a:lnTo>
                <a:lnTo>
                  <a:pt x="430" y="180"/>
                </a:lnTo>
                <a:lnTo>
                  <a:pt x="534" y="0"/>
                </a:lnTo>
                <a:close/>
              </a:path>
            </a:pathLst>
          </a:custGeom>
          <a:gradFill rotWithShape="1">
            <a:gsLst>
              <a:gs pos="0">
                <a:srgbClr val="FFCC00"/>
              </a:gs>
              <a:gs pos="100000">
                <a:srgbClr val="FF990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949" name="Freeform 4445"/>
          <p:cNvSpPr>
            <a:spLocks/>
          </p:cNvSpPr>
          <p:nvPr/>
        </p:nvSpPr>
        <p:spPr bwMode="auto">
          <a:xfrm rot="7212422">
            <a:off x="2045495" y="3196431"/>
            <a:ext cx="1401762" cy="2149475"/>
          </a:xfrm>
          <a:custGeom>
            <a:avLst/>
            <a:gdLst>
              <a:gd name="T0" fmla="*/ 234 w 760"/>
              <a:gd name="T1" fmla="*/ 2 h 1166"/>
              <a:gd name="T2" fmla="*/ 152 w 760"/>
              <a:gd name="T3" fmla="*/ 662 h 1166"/>
              <a:gd name="T4" fmla="*/ 260 w 760"/>
              <a:gd name="T5" fmla="*/ 476 h 1166"/>
              <a:gd name="T6" fmla="*/ 262 w 760"/>
              <a:gd name="T7" fmla="*/ 474 h 1166"/>
              <a:gd name="T8" fmla="*/ 284 w 760"/>
              <a:gd name="T9" fmla="*/ 472 h 1166"/>
              <a:gd name="T10" fmla="*/ 330 w 760"/>
              <a:gd name="T11" fmla="*/ 482 h 1166"/>
              <a:gd name="T12" fmla="*/ 402 w 760"/>
              <a:gd name="T13" fmla="*/ 506 h 1166"/>
              <a:gd name="T14" fmla="*/ 424 w 760"/>
              <a:gd name="T15" fmla="*/ 516 h 1166"/>
              <a:gd name="T16" fmla="*/ 464 w 760"/>
              <a:gd name="T17" fmla="*/ 542 h 1166"/>
              <a:gd name="T18" fmla="*/ 502 w 760"/>
              <a:gd name="T19" fmla="*/ 574 h 1166"/>
              <a:gd name="T20" fmla="*/ 532 w 760"/>
              <a:gd name="T21" fmla="*/ 610 h 1166"/>
              <a:gd name="T22" fmla="*/ 546 w 760"/>
              <a:gd name="T23" fmla="*/ 630 h 1166"/>
              <a:gd name="T24" fmla="*/ 566 w 760"/>
              <a:gd name="T25" fmla="*/ 676 h 1166"/>
              <a:gd name="T26" fmla="*/ 576 w 760"/>
              <a:gd name="T27" fmla="*/ 726 h 1166"/>
              <a:gd name="T28" fmla="*/ 576 w 760"/>
              <a:gd name="T29" fmla="*/ 776 h 1166"/>
              <a:gd name="T30" fmla="*/ 570 w 760"/>
              <a:gd name="T31" fmla="*/ 830 h 1166"/>
              <a:gd name="T32" fmla="*/ 556 w 760"/>
              <a:gd name="T33" fmla="*/ 880 h 1166"/>
              <a:gd name="T34" fmla="*/ 538 w 760"/>
              <a:gd name="T35" fmla="*/ 930 h 1166"/>
              <a:gd name="T36" fmla="*/ 492 w 760"/>
              <a:gd name="T37" fmla="*/ 1020 h 1166"/>
              <a:gd name="T38" fmla="*/ 476 w 760"/>
              <a:gd name="T39" fmla="*/ 1042 h 1166"/>
              <a:gd name="T40" fmla="*/ 438 w 760"/>
              <a:gd name="T41" fmla="*/ 1084 h 1166"/>
              <a:gd name="T42" fmla="*/ 396 w 760"/>
              <a:gd name="T43" fmla="*/ 1124 h 1166"/>
              <a:gd name="T44" fmla="*/ 350 w 760"/>
              <a:gd name="T45" fmla="*/ 1154 h 1166"/>
              <a:gd name="T46" fmla="*/ 324 w 760"/>
              <a:gd name="T47" fmla="*/ 1166 h 1166"/>
              <a:gd name="T48" fmla="*/ 412 w 760"/>
              <a:gd name="T49" fmla="*/ 1122 h 1166"/>
              <a:gd name="T50" fmla="*/ 468 w 760"/>
              <a:gd name="T51" fmla="*/ 1086 h 1166"/>
              <a:gd name="T52" fmla="*/ 520 w 760"/>
              <a:gd name="T53" fmla="*/ 1048 h 1166"/>
              <a:gd name="T54" fmla="*/ 568 w 760"/>
              <a:gd name="T55" fmla="*/ 1004 h 1166"/>
              <a:gd name="T56" fmla="*/ 614 w 760"/>
              <a:gd name="T57" fmla="*/ 956 h 1166"/>
              <a:gd name="T58" fmla="*/ 652 w 760"/>
              <a:gd name="T59" fmla="*/ 904 h 1166"/>
              <a:gd name="T60" fmla="*/ 688 w 760"/>
              <a:gd name="T61" fmla="*/ 848 h 1166"/>
              <a:gd name="T62" fmla="*/ 702 w 760"/>
              <a:gd name="T63" fmla="*/ 820 h 1166"/>
              <a:gd name="T64" fmla="*/ 734 w 760"/>
              <a:gd name="T65" fmla="*/ 744 h 1166"/>
              <a:gd name="T66" fmla="*/ 752 w 760"/>
              <a:gd name="T67" fmla="*/ 662 h 1166"/>
              <a:gd name="T68" fmla="*/ 760 w 760"/>
              <a:gd name="T69" fmla="*/ 578 h 1166"/>
              <a:gd name="T70" fmla="*/ 750 w 760"/>
              <a:gd name="T71" fmla="*/ 496 h 1166"/>
              <a:gd name="T72" fmla="*/ 742 w 760"/>
              <a:gd name="T73" fmla="*/ 466 h 1166"/>
              <a:gd name="T74" fmla="*/ 714 w 760"/>
              <a:gd name="T75" fmla="*/ 410 h 1166"/>
              <a:gd name="T76" fmla="*/ 676 w 760"/>
              <a:gd name="T77" fmla="*/ 358 h 1166"/>
              <a:gd name="T78" fmla="*/ 632 w 760"/>
              <a:gd name="T79" fmla="*/ 314 h 1166"/>
              <a:gd name="T80" fmla="*/ 608 w 760"/>
              <a:gd name="T81" fmla="*/ 294 h 1166"/>
              <a:gd name="T82" fmla="*/ 518 w 760"/>
              <a:gd name="T83" fmla="*/ 228 h 1166"/>
              <a:gd name="T84" fmla="*/ 460 w 760"/>
              <a:gd name="T85" fmla="*/ 190 h 1166"/>
              <a:gd name="T86" fmla="*/ 434 w 760"/>
              <a:gd name="T87" fmla="*/ 178 h 1166"/>
              <a:gd name="T88" fmla="*/ 534 w 760"/>
              <a:gd name="T89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760" h="1166">
                <a:moveTo>
                  <a:pt x="534" y="0"/>
                </a:moveTo>
                <a:lnTo>
                  <a:pt x="234" y="2"/>
                </a:lnTo>
                <a:lnTo>
                  <a:pt x="0" y="407"/>
                </a:lnTo>
                <a:lnTo>
                  <a:pt x="152" y="662"/>
                </a:lnTo>
                <a:lnTo>
                  <a:pt x="152" y="662"/>
                </a:lnTo>
                <a:lnTo>
                  <a:pt x="260" y="476"/>
                </a:lnTo>
                <a:lnTo>
                  <a:pt x="260" y="476"/>
                </a:lnTo>
                <a:lnTo>
                  <a:pt x="262" y="474"/>
                </a:lnTo>
                <a:lnTo>
                  <a:pt x="268" y="472"/>
                </a:lnTo>
                <a:lnTo>
                  <a:pt x="284" y="472"/>
                </a:lnTo>
                <a:lnTo>
                  <a:pt x="306" y="476"/>
                </a:lnTo>
                <a:lnTo>
                  <a:pt x="330" y="482"/>
                </a:lnTo>
                <a:lnTo>
                  <a:pt x="376" y="496"/>
                </a:lnTo>
                <a:lnTo>
                  <a:pt x="402" y="506"/>
                </a:lnTo>
                <a:lnTo>
                  <a:pt x="402" y="506"/>
                </a:lnTo>
                <a:lnTo>
                  <a:pt x="424" y="516"/>
                </a:lnTo>
                <a:lnTo>
                  <a:pt x="444" y="528"/>
                </a:lnTo>
                <a:lnTo>
                  <a:pt x="464" y="542"/>
                </a:lnTo>
                <a:lnTo>
                  <a:pt x="484" y="556"/>
                </a:lnTo>
                <a:lnTo>
                  <a:pt x="502" y="574"/>
                </a:lnTo>
                <a:lnTo>
                  <a:pt x="518" y="590"/>
                </a:lnTo>
                <a:lnTo>
                  <a:pt x="532" y="610"/>
                </a:lnTo>
                <a:lnTo>
                  <a:pt x="546" y="630"/>
                </a:lnTo>
                <a:lnTo>
                  <a:pt x="546" y="630"/>
                </a:lnTo>
                <a:lnTo>
                  <a:pt x="556" y="652"/>
                </a:lnTo>
                <a:lnTo>
                  <a:pt x="566" y="676"/>
                </a:lnTo>
                <a:lnTo>
                  <a:pt x="572" y="700"/>
                </a:lnTo>
                <a:lnTo>
                  <a:pt x="576" y="726"/>
                </a:lnTo>
                <a:lnTo>
                  <a:pt x="576" y="752"/>
                </a:lnTo>
                <a:lnTo>
                  <a:pt x="576" y="776"/>
                </a:lnTo>
                <a:lnTo>
                  <a:pt x="574" y="804"/>
                </a:lnTo>
                <a:lnTo>
                  <a:pt x="570" y="830"/>
                </a:lnTo>
                <a:lnTo>
                  <a:pt x="564" y="856"/>
                </a:lnTo>
                <a:lnTo>
                  <a:pt x="556" y="880"/>
                </a:lnTo>
                <a:lnTo>
                  <a:pt x="548" y="906"/>
                </a:lnTo>
                <a:lnTo>
                  <a:pt x="538" y="930"/>
                </a:lnTo>
                <a:lnTo>
                  <a:pt x="516" y="978"/>
                </a:lnTo>
                <a:lnTo>
                  <a:pt x="492" y="1020"/>
                </a:lnTo>
                <a:lnTo>
                  <a:pt x="492" y="1020"/>
                </a:lnTo>
                <a:lnTo>
                  <a:pt x="476" y="1042"/>
                </a:lnTo>
                <a:lnTo>
                  <a:pt x="458" y="1064"/>
                </a:lnTo>
                <a:lnTo>
                  <a:pt x="438" y="1084"/>
                </a:lnTo>
                <a:lnTo>
                  <a:pt x="418" y="1104"/>
                </a:lnTo>
                <a:lnTo>
                  <a:pt x="396" y="1124"/>
                </a:lnTo>
                <a:lnTo>
                  <a:pt x="374" y="1140"/>
                </a:lnTo>
                <a:lnTo>
                  <a:pt x="350" y="1154"/>
                </a:lnTo>
                <a:lnTo>
                  <a:pt x="324" y="1166"/>
                </a:lnTo>
                <a:lnTo>
                  <a:pt x="324" y="1166"/>
                </a:lnTo>
                <a:lnTo>
                  <a:pt x="384" y="1138"/>
                </a:lnTo>
                <a:lnTo>
                  <a:pt x="412" y="1122"/>
                </a:lnTo>
                <a:lnTo>
                  <a:pt x="440" y="1104"/>
                </a:lnTo>
                <a:lnTo>
                  <a:pt x="468" y="1086"/>
                </a:lnTo>
                <a:lnTo>
                  <a:pt x="494" y="1068"/>
                </a:lnTo>
                <a:lnTo>
                  <a:pt x="520" y="1048"/>
                </a:lnTo>
                <a:lnTo>
                  <a:pt x="546" y="1026"/>
                </a:lnTo>
                <a:lnTo>
                  <a:pt x="568" y="1004"/>
                </a:lnTo>
                <a:lnTo>
                  <a:pt x="592" y="980"/>
                </a:lnTo>
                <a:lnTo>
                  <a:pt x="614" y="956"/>
                </a:lnTo>
                <a:lnTo>
                  <a:pt x="634" y="932"/>
                </a:lnTo>
                <a:lnTo>
                  <a:pt x="652" y="904"/>
                </a:lnTo>
                <a:lnTo>
                  <a:pt x="670" y="878"/>
                </a:lnTo>
                <a:lnTo>
                  <a:pt x="688" y="848"/>
                </a:lnTo>
                <a:lnTo>
                  <a:pt x="702" y="820"/>
                </a:lnTo>
                <a:lnTo>
                  <a:pt x="702" y="820"/>
                </a:lnTo>
                <a:lnTo>
                  <a:pt x="720" y="782"/>
                </a:lnTo>
                <a:lnTo>
                  <a:pt x="734" y="744"/>
                </a:lnTo>
                <a:lnTo>
                  <a:pt x="744" y="702"/>
                </a:lnTo>
                <a:lnTo>
                  <a:pt x="752" y="662"/>
                </a:lnTo>
                <a:lnTo>
                  <a:pt x="758" y="620"/>
                </a:lnTo>
                <a:lnTo>
                  <a:pt x="760" y="578"/>
                </a:lnTo>
                <a:lnTo>
                  <a:pt x="758" y="538"/>
                </a:lnTo>
                <a:lnTo>
                  <a:pt x="750" y="496"/>
                </a:lnTo>
                <a:lnTo>
                  <a:pt x="750" y="496"/>
                </a:lnTo>
                <a:lnTo>
                  <a:pt x="742" y="466"/>
                </a:lnTo>
                <a:lnTo>
                  <a:pt x="730" y="436"/>
                </a:lnTo>
                <a:lnTo>
                  <a:pt x="714" y="410"/>
                </a:lnTo>
                <a:lnTo>
                  <a:pt x="696" y="384"/>
                </a:lnTo>
                <a:lnTo>
                  <a:pt x="676" y="358"/>
                </a:lnTo>
                <a:lnTo>
                  <a:pt x="654" y="336"/>
                </a:lnTo>
                <a:lnTo>
                  <a:pt x="632" y="314"/>
                </a:lnTo>
                <a:lnTo>
                  <a:pt x="608" y="294"/>
                </a:lnTo>
                <a:lnTo>
                  <a:pt x="608" y="294"/>
                </a:lnTo>
                <a:lnTo>
                  <a:pt x="576" y="270"/>
                </a:lnTo>
                <a:lnTo>
                  <a:pt x="518" y="228"/>
                </a:lnTo>
                <a:lnTo>
                  <a:pt x="486" y="206"/>
                </a:lnTo>
                <a:lnTo>
                  <a:pt x="460" y="190"/>
                </a:lnTo>
                <a:lnTo>
                  <a:pt x="440" y="180"/>
                </a:lnTo>
                <a:lnTo>
                  <a:pt x="434" y="178"/>
                </a:lnTo>
                <a:lnTo>
                  <a:pt x="430" y="180"/>
                </a:lnTo>
                <a:lnTo>
                  <a:pt x="534" y="0"/>
                </a:lnTo>
                <a:close/>
              </a:path>
            </a:pathLst>
          </a:custGeom>
          <a:gradFill rotWithShape="1">
            <a:gsLst>
              <a:gs pos="0">
                <a:srgbClr val="99CC00"/>
              </a:gs>
              <a:gs pos="100000">
                <a:srgbClr val="00990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950" name="Freeform 4446"/>
          <p:cNvSpPr>
            <a:spLocks/>
          </p:cNvSpPr>
          <p:nvPr/>
        </p:nvSpPr>
        <p:spPr bwMode="auto">
          <a:xfrm rot="14400000" flipH="1" flipV="1">
            <a:off x="3429000" y="4386263"/>
            <a:ext cx="1401763" cy="2147887"/>
          </a:xfrm>
          <a:custGeom>
            <a:avLst/>
            <a:gdLst>
              <a:gd name="T0" fmla="*/ 234 w 760"/>
              <a:gd name="T1" fmla="*/ 2 h 1166"/>
              <a:gd name="T2" fmla="*/ 152 w 760"/>
              <a:gd name="T3" fmla="*/ 662 h 1166"/>
              <a:gd name="T4" fmla="*/ 260 w 760"/>
              <a:gd name="T5" fmla="*/ 476 h 1166"/>
              <a:gd name="T6" fmla="*/ 262 w 760"/>
              <a:gd name="T7" fmla="*/ 474 h 1166"/>
              <a:gd name="T8" fmla="*/ 284 w 760"/>
              <a:gd name="T9" fmla="*/ 472 h 1166"/>
              <a:gd name="T10" fmla="*/ 330 w 760"/>
              <a:gd name="T11" fmla="*/ 482 h 1166"/>
              <a:gd name="T12" fmla="*/ 402 w 760"/>
              <a:gd name="T13" fmla="*/ 506 h 1166"/>
              <a:gd name="T14" fmla="*/ 424 w 760"/>
              <a:gd name="T15" fmla="*/ 516 h 1166"/>
              <a:gd name="T16" fmla="*/ 464 w 760"/>
              <a:gd name="T17" fmla="*/ 542 h 1166"/>
              <a:gd name="T18" fmla="*/ 502 w 760"/>
              <a:gd name="T19" fmla="*/ 574 h 1166"/>
              <a:gd name="T20" fmla="*/ 532 w 760"/>
              <a:gd name="T21" fmla="*/ 610 h 1166"/>
              <a:gd name="T22" fmla="*/ 546 w 760"/>
              <a:gd name="T23" fmla="*/ 630 h 1166"/>
              <a:gd name="T24" fmla="*/ 566 w 760"/>
              <a:gd name="T25" fmla="*/ 676 h 1166"/>
              <a:gd name="T26" fmla="*/ 576 w 760"/>
              <a:gd name="T27" fmla="*/ 726 h 1166"/>
              <a:gd name="T28" fmla="*/ 576 w 760"/>
              <a:gd name="T29" fmla="*/ 776 h 1166"/>
              <a:gd name="T30" fmla="*/ 570 w 760"/>
              <a:gd name="T31" fmla="*/ 830 h 1166"/>
              <a:gd name="T32" fmla="*/ 556 w 760"/>
              <a:gd name="T33" fmla="*/ 880 h 1166"/>
              <a:gd name="T34" fmla="*/ 538 w 760"/>
              <a:gd name="T35" fmla="*/ 930 h 1166"/>
              <a:gd name="T36" fmla="*/ 492 w 760"/>
              <a:gd name="T37" fmla="*/ 1020 h 1166"/>
              <a:gd name="T38" fmla="*/ 476 w 760"/>
              <a:gd name="T39" fmla="*/ 1042 h 1166"/>
              <a:gd name="T40" fmla="*/ 438 w 760"/>
              <a:gd name="T41" fmla="*/ 1084 h 1166"/>
              <a:gd name="T42" fmla="*/ 396 w 760"/>
              <a:gd name="T43" fmla="*/ 1124 h 1166"/>
              <a:gd name="T44" fmla="*/ 350 w 760"/>
              <a:gd name="T45" fmla="*/ 1154 h 1166"/>
              <a:gd name="T46" fmla="*/ 324 w 760"/>
              <a:gd name="T47" fmla="*/ 1166 h 1166"/>
              <a:gd name="T48" fmla="*/ 412 w 760"/>
              <a:gd name="T49" fmla="*/ 1122 h 1166"/>
              <a:gd name="T50" fmla="*/ 468 w 760"/>
              <a:gd name="T51" fmla="*/ 1086 h 1166"/>
              <a:gd name="T52" fmla="*/ 520 w 760"/>
              <a:gd name="T53" fmla="*/ 1048 h 1166"/>
              <a:gd name="T54" fmla="*/ 568 w 760"/>
              <a:gd name="T55" fmla="*/ 1004 h 1166"/>
              <a:gd name="T56" fmla="*/ 614 w 760"/>
              <a:gd name="T57" fmla="*/ 956 h 1166"/>
              <a:gd name="T58" fmla="*/ 652 w 760"/>
              <a:gd name="T59" fmla="*/ 904 h 1166"/>
              <a:gd name="T60" fmla="*/ 688 w 760"/>
              <a:gd name="T61" fmla="*/ 848 h 1166"/>
              <a:gd name="T62" fmla="*/ 702 w 760"/>
              <a:gd name="T63" fmla="*/ 820 h 1166"/>
              <a:gd name="T64" fmla="*/ 734 w 760"/>
              <a:gd name="T65" fmla="*/ 744 h 1166"/>
              <a:gd name="T66" fmla="*/ 752 w 760"/>
              <a:gd name="T67" fmla="*/ 662 h 1166"/>
              <a:gd name="T68" fmla="*/ 760 w 760"/>
              <a:gd name="T69" fmla="*/ 578 h 1166"/>
              <a:gd name="T70" fmla="*/ 750 w 760"/>
              <a:gd name="T71" fmla="*/ 496 h 1166"/>
              <a:gd name="T72" fmla="*/ 742 w 760"/>
              <a:gd name="T73" fmla="*/ 466 h 1166"/>
              <a:gd name="T74" fmla="*/ 714 w 760"/>
              <a:gd name="T75" fmla="*/ 410 h 1166"/>
              <a:gd name="T76" fmla="*/ 676 w 760"/>
              <a:gd name="T77" fmla="*/ 358 h 1166"/>
              <a:gd name="T78" fmla="*/ 632 w 760"/>
              <a:gd name="T79" fmla="*/ 314 h 1166"/>
              <a:gd name="T80" fmla="*/ 608 w 760"/>
              <a:gd name="T81" fmla="*/ 294 h 1166"/>
              <a:gd name="T82" fmla="*/ 518 w 760"/>
              <a:gd name="T83" fmla="*/ 228 h 1166"/>
              <a:gd name="T84" fmla="*/ 460 w 760"/>
              <a:gd name="T85" fmla="*/ 190 h 1166"/>
              <a:gd name="T86" fmla="*/ 434 w 760"/>
              <a:gd name="T87" fmla="*/ 178 h 1166"/>
              <a:gd name="T88" fmla="*/ 534 w 760"/>
              <a:gd name="T89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760" h="1166">
                <a:moveTo>
                  <a:pt x="534" y="0"/>
                </a:moveTo>
                <a:lnTo>
                  <a:pt x="234" y="2"/>
                </a:lnTo>
                <a:lnTo>
                  <a:pt x="0" y="407"/>
                </a:lnTo>
                <a:lnTo>
                  <a:pt x="152" y="662"/>
                </a:lnTo>
                <a:lnTo>
                  <a:pt x="152" y="662"/>
                </a:lnTo>
                <a:lnTo>
                  <a:pt x="260" y="476"/>
                </a:lnTo>
                <a:lnTo>
                  <a:pt x="260" y="476"/>
                </a:lnTo>
                <a:lnTo>
                  <a:pt x="262" y="474"/>
                </a:lnTo>
                <a:lnTo>
                  <a:pt x="268" y="472"/>
                </a:lnTo>
                <a:lnTo>
                  <a:pt x="284" y="472"/>
                </a:lnTo>
                <a:lnTo>
                  <a:pt x="306" y="476"/>
                </a:lnTo>
                <a:lnTo>
                  <a:pt x="330" y="482"/>
                </a:lnTo>
                <a:lnTo>
                  <a:pt x="376" y="496"/>
                </a:lnTo>
                <a:lnTo>
                  <a:pt x="402" y="506"/>
                </a:lnTo>
                <a:lnTo>
                  <a:pt x="402" y="506"/>
                </a:lnTo>
                <a:lnTo>
                  <a:pt x="424" y="516"/>
                </a:lnTo>
                <a:lnTo>
                  <a:pt x="444" y="528"/>
                </a:lnTo>
                <a:lnTo>
                  <a:pt x="464" y="542"/>
                </a:lnTo>
                <a:lnTo>
                  <a:pt x="484" y="556"/>
                </a:lnTo>
                <a:lnTo>
                  <a:pt x="502" y="574"/>
                </a:lnTo>
                <a:lnTo>
                  <a:pt x="518" y="590"/>
                </a:lnTo>
                <a:lnTo>
                  <a:pt x="532" y="610"/>
                </a:lnTo>
                <a:lnTo>
                  <a:pt x="546" y="630"/>
                </a:lnTo>
                <a:lnTo>
                  <a:pt x="546" y="630"/>
                </a:lnTo>
                <a:lnTo>
                  <a:pt x="556" y="652"/>
                </a:lnTo>
                <a:lnTo>
                  <a:pt x="566" y="676"/>
                </a:lnTo>
                <a:lnTo>
                  <a:pt x="572" y="700"/>
                </a:lnTo>
                <a:lnTo>
                  <a:pt x="576" y="726"/>
                </a:lnTo>
                <a:lnTo>
                  <a:pt x="576" y="752"/>
                </a:lnTo>
                <a:lnTo>
                  <a:pt x="576" y="776"/>
                </a:lnTo>
                <a:lnTo>
                  <a:pt x="574" y="804"/>
                </a:lnTo>
                <a:lnTo>
                  <a:pt x="570" y="830"/>
                </a:lnTo>
                <a:lnTo>
                  <a:pt x="564" y="856"/>
                </a:lnTo>
                <a:lnTo>
                  <a:pt x="556" y="880"/>
                </a:lnTo>
                <a:lnTo>
                  <a:pt x="548" y="906"/>
                </a:lnTo>
                <a:lnTo>
                  <a:pt x="538" y="930"/>
                </a:lnTo>
                <a:lnTo>
                  <a:pt x="516" y="978"/>
                </a:lnTo>
                <a:lnTo>
                  <a:pt x="492" y="1020"/>
                </a:lnTo>
                <a:lnTo>
                  <a:pt x="492" y="1020"/>
                </a:lnTo>
                <a:lnTo>
                  <a:pt x="476" y="1042"/>
                </a:lnTo>
                <a:lnTo>
                  <a:pt x="458" y="1064"/>
                </a:lnTo>
                <a:lnTo>
                  <a:pt x="438" y="1084"/>
                </a:lnTo>
                <a:lnTo>
                  <a:pt x="418" y="1104"/>
                </a:lnTo>
                <a:lnTo>
                  <a:pt x="396" y="1124"/>
                </a:lnTo>
                <a:lnTo>
                  <a:pt x="374" y="1140"/>
                </a:lnTo>
                <a:lnTo>
                  <a:pt x="350" y="1154"/>
                </a:lnTo>
                <a:lnTo>
                  <a:pt x="324" y="1166"/>
                </a:lnTo>
                <a:lnTo>
                  <a:pt x="324" y="1166"/>
                </a:lnTo>
                <a:lnTo>
                  <a:pt x="384" y="1138"/>
                </a:lnTo>
                <a:lnTo>
                  <a:pt x="412" y="1122"/>
                </a:lnTo>
                <a:lnTo>
                  <a:pt x="440" y="1104"/>
                </a:lnTo>
                <a:lnTo>
                  <a:pt x="468" y="1086"/>
                </a:lnTo>
                <a:lnTo>
                  <a:pt x="494" y="1068"/>
                </a:lnTo>
                <a:lnTo>
                  <a:pt x="520" y="1048"/>
                </a:lnTo>
                <a:lnTo>
                  <a:pt x="546" y="1026"/>
                </a:lnTo>
                <a:lnTo>
                  <a:pt x="568" y="1004"/>
                </a:lnTo>
                <a:lnTo>
                  <a:pt x="592" y="980"/>
                </a:lnTo>
                <a:lnTo>
                  <a:pt x="614" y="956"/>
                </a:lnTo>
                <a:lnTo>
                  <a:pt x="634" y="932"/>
                </a:lnTo>
                <a:lnTo>
                  <a:pt x="652" y="904"/>
                </a:lnTo>
                <a:lnTo>
                  <a:pt x="670" y="878"/>
                </a:lnTo>
                <a:lnTo>
                  <a:pt x="688" y="848"/>
                </a:lnTo>
                <a:lnTo>
                  <a:pt x="702" y="820"/>
                </a:lnTo>
                <a:lnTo>
                  <a:pt x="702" y="820"/>
                </a:lnTo>
                <a:lnTo>
                  <a:pt x="720" y="782"/>
                </a:lnTo>
                <a:lnTo>
                  <a:pt x="734" y="744"/>
                </a:lnTo>
                <a:lnTo>
                  <a:pt x="744" y="702"/>
                </a:lnTo>
                <a:lnTo>
                  <a:pt x="752" y="662"/>
                </a:lnTo>
                <a:lnTo>
                  <a:pt x="758" y="620"/>
                </a:lnTo>
                <a:lnTo>
                  <a:pt x="760" y="578"/>
                </a:lnTo>
                <a:lnTo>
                  <a:pt x="758" y="538"/>
                </a:lnTo>
                <a:lnTo>
                  <a:pt x="750" y="496"/>
                </a:lnTo>
                <a:lnTo>
                  <a:pt x="750" y="496"/>
                </a:lnTo>
                <a:lnTo>
                  <a:pt x="742" y="466"/>
                </a:lnTo>
                <a:lnTo>
                  <a:pt x="730" y="436"/>
                </a:lnTo>
                <a:lnTo>
                  <a:pt x="714" y="410"/>
                </a:lnTo>
                <a:lnTo>
                  <a:pt x="696" y="384"/>
                </a:lnTo>
                <a:lnTo>
                  <a:pt x="676" y="358"/>
                </a:lnTo>
                <a:lnTo>
                  <a:pt x="654" y="336"/>
                </a:lnTo>
                <a:lnTo>
                  <a:pt x="632" y="314"/>
                </a:lnTo>
                <a:lnTo>
                  <a:pt x="608" y="294"/>
                </a:lnTo>
                <a:lnTo>
                  <a:pt x="608" y="294"/>
                </a:lnTo>
                <a:lnTo>
                  <a:pt x="576" y="270"/>
                </a:lnTo>
                <a:lnTo>
                  <a:pt x="518" y="228"/>
                </a:lnTo>
                <a:lnTo>
                  <a:pt x="486" y="206"/>
                </a:lnTo>
                <a:lnTo>
                  <a:pt x="460" y="190"/>
                </a:lnTo>
                <a:lnTo>
                  <a:pt x="440" y="180"/>
                </a:lnTo>
                <a:lnTo>
                  <a:pt x="434" y="178"/>
                </a:lnTo>
                <a:lnTo>
                  <a:pt x="430" y="180"/>
                </a:lnTo>
                <a:lnTo>
                  <a:pt x="534" y="0"/>
                </a:lnTo>
                <a:close/>
              </a:path>
            </a:pathLst>
          </a:custGeom>
          <a:gradFill rotWithShape="1">
            <a:gsLst>
              <a:gs pos="0">
                <a:srgbClr val="00CCFF"/>
              </a:gs>
              <a:gs pos="100000">
                <a:srgbClr val="3399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952" name="AutoShape 4448"/>
          <p:cNvSpPr>
            <a:spLocks noChangeArrowheads="1"/>
          </p:cNvSpPr>
          <p:nvPr/>
        </p:nvSpPr>
        <p:spPr bwMode="auto">
          <a:xfrm>
            <a:off x="3443288" y="2776538"/>
            <a:ext cx="2044700" cy="1770062"/>
          </a:xfrm>
          <a:prstGeom prst="hexagon">
            <a:avLst>
              <a:gd name="adj" fmla="val 28879"/>
              <a:gd name="vf" fmla="val 115470"/>
            </a:avLst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pPr algn="ctr"/>
            <a:endParaRPr lang="en-US"/>
          </a:p>
        </p:txBody>
      </p:sp>
      <p:sp>
        <p:nvSpPr>
          <p:cNvPr id="25962" name="Line 4458"/>
          <p:cNvSpPr>
            <a:spLocks noChangeShapeType="1"/>
          </p:cNvSpPr>
          <p:nvPr/>
        </p:nvSpPr>
        <p:spPr bwMode="auto">
          <a:xfrm>
            <a:off x="3454400" y="3663950"/>
            <a:ext cx="2025650" cy="0"/>
          </a:xfrm>
          <a:prstGeom prst="line">
            <a:avLst/>
          </a:prstGeom>
          <a:noFill/>
          <a:ln w="12700" cap="rnd">
            <a:solidFill>
              <a:srgbClr val="5F5F5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endParaRPr lang="en-US"/>
          </a:p>
        </p:txBody>
      </p:sp>
      <p:sp>
        <p:nvSpPr>
          <p:cNvPr id="25965" name="Line 4461"/>
          <p:cNvSpPr>
            <a:spLocks noChangeShapeType="1"/>
          </p:cNvSpPr>
          <p:nvPr/>
        </p:nvSpPr>
        <p:spPr bwMode="auto">
          <a:xfrm>
            <a:off x="3454400" y="3797300"/>
            <a:ext cx="2025650" cy="0"/>
          </a:xfrm>
          <a:prstGeom prst="line">
            <a:avLst/>
          </a:prstGeom>
          <a:noFill/>
          <a:ln w="12700" cap="rnd">
            <a:solidFill>
              <a:srgbClr val="5F5F5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endParaRPr lang="en-US"/>
          </a:p>
        </p:txBody>
      </p:sp>
      <p:sp>
        <p:nvSpPr>
          <p:cNvPr id="25970" name="Line 4466"/>
          <p:cNvSpPr>
            <a:spLocks noChangeShapeType="1"/>
          </p:cNvSpPr>
          <p:nvPr/>
        </p:nvSpPr>
        <p:spPr bwMode="auto">
          <a:xfrm>
            <a:off x="3694113" y="4203700"/>
            <a:ext cx="1554162" cy="0"/>
          </a:xfrm>
          <a:prstGeom prst="line">
            <a:avLst/>
          </a:prstGeom>
          <a:noFill/>
          <a:ln w="12700" cap="rnd">
            <a:solidFill>
              <a:srgbClr val="5F5F5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endParaRPr lang="en-US"/>
          </a:p>
        </p:txBody>
      </p:sp>
      <p:sp>
        <p:nvSpPr>
          <p:cNvPr id="25971" name="Line 4467"/>
          <p:cNvSpPr>
            <a:spLocks noChangeShapeType="1"/>
          </p:cNvSpPr>
          <p:nvPr/>
        </p:nvSpPr>
        <p:spPr bwMode="auto">
          <a:xfrm>
            <a:off x="3767138" y="4337050"/>
            <a:ext cx="1412875" cy="0"/>
          </a:xfrm>
          <a:prstGeom prst="line">
            <a:avLst/>
          </a:prstGeom>
          <a:noFill/>
          <a:ln w="12700" cap="rnd">
            <a:solidFill>
              <a:srgbClr val="5F5F5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endParaRPr lang="en-US"/>
          </a:p>
        </p:txBody>
      </p:sp>
      <p:sp>
        <p:nvSpPr>
          <p:cNvPr id="25973" name="Line 4469"/>
          <p:cNvSpPr>
            <a:spLocks noChangeShapeType="1"/>
          </p:cNvSpPr>
          <p:nvPr/>
        </p:nvSpPr>
        <p:spPr bwMode="auto">
          <a:xfrm>
            <a:off x="3627438" y="4068763"/>
            <a:ext cx="1687512" cy="0"/>
          </a:xfrm>
          <a:prstGeom prst="line">
            <a:avLst/>
          </a:prstGeom>
          <a:noFill/>
          <a:ln w="12700" cap="rnd">
            <a:solidFill>
              <a:srgbClr val="5F5F5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endParaRPr lang="en-US"/>
          </a:p>
        </p:txBody>
      </p:sp>
      <p:sp>
        <p:nvSpPr>
          <p:cNvPr id="25975" name="Line 4471"/>
          <p:cNvSpPr>
            <a:spLocks noChangeShapeType="1"/>
          </p:cNvSpPr>
          <p:nvPr/>
        </p:nvSpPr>
        <p:spPr bwMode="auto">
          <a:xfrm>
            <a:off x="3560763" y="3932238"/>
            <a:ext cx="1820862" cy="0"/>
          </a:xfrm>
          <a:prstGeom prst="line">
            <a:avLst/>
          </a:prstGeom>
          <a:noFill/>
          <a:ln w="12700" cap="rnd">
            <a:solidFill>
              <a:srgbClr val="5F5F5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endParaRPr lang="en-US"/>
          </a:p>
        </p:txBody>
      </p:sp>
      <p:sp>
        <p:nvSpPr>
          <p:cNvPr id="25994" name="Rectangle 4490"/>
          <p:cNvSpPr>
            <a:spLocks noChangeArrowheads="1"/>
          </p:cNvSpPr>
          <p:nvPr/>
        </p:nvSpPr>
        <p:spPr bwMode="auto">
          <a:xfrm>
            <a:off x="6156176" y="5831106"/>
            <a:ext cx="2016578" cy="46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/>
          <a:p>
            <a:pPr eaLnBrk="1" latinLnBrk="1" hangingPunct="1">
              <a:buFont typeface="바탕" pitchFamily="18" charset="-127"/>
              <a:buNone/>
              <a:tabLst>
                <a:tab pos="482600" algn="l"/>
              </a:tabLst>
            </a:pPr>
            <a:r>
              <a:rPr lang="ru-RU" altLang="ko-KR" sz="2400" b="0" dirty="0" smtClean="0">
                <a:latin typeface="Arial Black" panose="020B0A04020102020204" pitchFamily="34" charset="0"/>
              </a:rPr>
              <a:t>Транспорт</a:t>
            </a:r>
            <a:endParaRPr lang="en-US" altLang="ko-KR" sz="2400" b="0" dirty="0">
              <a:latin typeface="Arial Black" panose="020B0A04020102020204" pitchFamily="34" charset="0"/>
            </a:endParaRPr>
          </a:p>
        </p:txBody>
      </p:sp>
      <p:sp>
        <p:nvSpPr>
          <p:cNvPr id="2" name="AutoShape 2" descr="Картинки по запросу герб ярославля 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Картинки по запросу герб ярославля 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33" r="22001"/>
          <a:stretch/>
        </p:blipFill>
        <p:spPr bwMode="auto">
          <a:xfrm>
            <a:off x="3923928" y="3011443"/>
            <a:ext cx="1080120" cy="1281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6992" y="439651"/>
            <a:ext cx="6712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altLang="ru-RU" sz="2800" b="1" dirty="0">
                <a:solidFill>
                  <a:srgbClr val="FFC000"/>
                </a:solidFill>
              </a:rPr>
              <a:t>Стратегические виды деятельности</a:t>
            </a:r>
            <a:endParaRPr lang="ru-RU" sz="2800" b="1" dirty="0"/>
          </a:p>
        </p:txBody>
      </p:sp>
      <p:sp>
        <p:nvSpPr>
          <p:cNvPr id="4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9246619"/>
              </p:ext>
            </p:extLst>
          </p:nvPr>
        </p:nvGraphicFramePr>
        <p:xfrm>
          <a:off x="7120086" y="3284984"/>
          <a:ext cx="476250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9" name="CorelDRAW" r:id="rId4" imgW="337977" imgH="338539" progId="CorelDRAW.Graphic.13">
                  <p:embed/>
                </p:oleObj>
              </mc:Choice>
              <mc:Fallback>
                <p:oleObj name="CorelDRAW" r:id="rId4" imgW="337977" imgH="338539" progId="CorelDRAW.Graphic.1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20086" y="3284984"/>
                        <a:ext cx="476250" cy="476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2606958"/>
              </p:ext>
            </p:extLst>
          </p:nvPr>
        </p:nvGraphicFramePr>
        <p:xfrm>
          <a:off x="5665755" y="1189256"/>
          <a:ext cx="436344" cy="4363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0" name="CorelDRAW" r:id="rId6" imgW="337977" imgH="338539" progId="CorelDRAW.Graphic.13">
                  <p:embed/>
                </p:oleObj>
              </mc:Choice>
              <mc:Fallback>
                <p:oleObj name="CorelDRAW" r:id="rId6" imgW="337977" imgH="338539" progId="CorelDRAW.Graphic.1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65755" y="1189256"/>
                        <a:ext cx="436344" cy="43634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8030715"/>
              </p:ext>
            </p:extLst>
          </p:nvPr>
        </p:nvGraphicFramePr>
        <p:xfrm>
          <a:off x="1294051" y="3401828"/>
          <a:ext cx="495485" cy="4954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1" name="CorelDRAW" r:id="rId8" imgW="337977" imgH="338539" progId="CorelDRAW.Graphic.13">
                  <p:embed/>
                </p:oleObj>
              </mc:Choice>
              <mc:Fallback>
                <p:oleObj name="CorelDRAW" r:id="rId8" imgW="337977" imgH="338539" progId="CorelDRAW.Graphic.1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4051" y="3401828"/>
                        <a:ext cx="495485" cy="49548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" name="Rectangle 4493"/>
          <p:cNvSpPr>
            <a:spLocks noChangeArrowheads="1"/>
          </p:cNvSpPr>
          <p:nvPr/>
        </p:nvSpPr>
        <p:spPr bwMode="auto">
          <a:xfrm>
            <a:off x="1098440" y="5932422"/>
            <a:ext cx="1817376" cy="46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 anchor="ctr">
            <a:spAutoFit/>
          </a:bodyPr>
          <a:lstStyle/>
          <a:p>
            <a:pPr eaLnBrk="1" latinLnBrk="1" hangingPunct="1">
              <a:buFont typeface="바탕" pitchFamily="18" charset="-127"/>
              <a:buNone/>
              <a:tabLst>
                <a:tab pos="482600" algn="l"/>
              </a:tabLst>
            </a:pPr>
            <a:r>
              <a:rPr lang="ru-RU" altLang="ko-KR" sz="2400" dirty="0">
                <a:latin typeface="Arial Black" panose="020B0A04020102020204" pitchFamily="34" charset="0"/>
              </a:rPr>
              <a:t>Т</a:t>
            </a:r>
            <a:r>
              <a:rPr lang="ru-RU" altLang="ko-KR" sz="2400" b="0" dirty="0" smtClean="0">
                <a:latin typeface="Arial Black" panose="020B0A04020102020204" pitchFamily="34" charset="0"/>
              </a:rPr>
              <a:t>уризм</a:t>
            </a:r>
            <a:endParaRPr lang="en-US" altLang="ko-KR" sz="2400" b="0" dirty="0">
              <a:latin typeface="Arial Black" panose="020B0A04020102020204" pitchFamily="34" charset="0"/>
            </a:endParaRPr>
          </a:p>
        </p:txBody>
      </p:sp>
      <p:sp>
        <p:nvSpPr>
          <p:cNvPr id="10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8939955"/>
              </p:ext>
            </p:extLst>
          </p:nvPr>
        </p:nvGraphicFramePr>
        <p:xfrm>
          <a:off x="2784710" y="5644404"/>
          <a:ext cx="447675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2" name="CorelDRAW" r:id="rId10" imgW="337977" imgH="338539" progId="CorelDRAW.Graphic.13">
                  <p:embed/>
                </p:oleObj>
              </mc:Choice>
              <mc:Fallback>
                <p:oleObj name="CorelDRAW" r:id="rId10" imgW="337977" imgH="338539" progId="CorelDRAW.Graphic.1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4710" y="5644404"/>
                        <a:ext cx="447675" cy="447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" name="Rectangle 4493"/>
          <p:cNvSpPr>
            <a:spLocks noChangeArrowheads="1"/>
          </p:cNvSpPr>
          <p:nvPr/>
        </p:nvSpPr>
        <p:spPr bwMode="auto">
          <a:xfrm>
            <a:off x="179239" y="1139221"/>
            <a:ext cx="3279329" cy="1200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 anchor="ctr">
            <a:spAutoFit/>
          </a:bodyPr>
          <a:lstStyle/>
          <a:p>
            <a:pPr eaLnBrk="1" latinLnBrk="1" hangingPunct="1">
              <a:buFont typeface="바탕" pitchFamily="18" charset="-127"/>
              <a:buNone/>
              <a:tabLst>
                <a:tab pos="482600" algn="l"/>
              </a:tabLst>
            </a:pPr>
            <a:r>
              <a:rPr lang="ru-RU" altLang="ko-KR" sz="2400" dirty="0" smtClean="0">
                <a:latin typeface="Arial Black" panose="020B0A04020102020204" pitchFamily="34" charset="0"/>
              </a:rPr>
              <a:t>Строительство и производство стройматериалов</a:t>
            </a:r>
            <a:endParaRPr lang="en-US" altLang="ko-KR" sz="2400" b="0" dirty="0">
              <a:latin typeface="Arial Black" panose="020B0A04020102020204" pitchFamily="34" charset="0"/>
            </a:endParaRPr>
          </a:p>
        </p:txBody>
      </p:sp>
      <p:pic>
        <p:nvPicPr>
          <p:cNvPr id="1054" name="Picture 30" descr="Картинки по запросу значок строительство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100000"/>
                    </a14:imgEffect>
                    <a14:imgEffect>
                      <a14:saturation sat="98000"/>
                    </a14:imgEffect>
                    <a14:imgEffect>
                      <a14:brightnessContrast bright="-39000" contrast="9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0130" y="1080251"/>
            <a:ext cx="609465" cy="6094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8" name="Picture 84" descr="Картинки по запросу значок транспорт"/>
          <p:cNvPicPr>
            <a:picLocks noChangeAspect="1" noChangeArrowheads="1"/>
          </p:cNvPicPr>
          <p:nvPr/>
        </p:nvPicPr>
        <p:blipFill rotWithShape="1">
          <a:blip r:embed="rId14">
            <a:clrChange>
              <a:clrFrom>
                <a:srgbClr val="FEFFFB"/>
              </a:clrFrom>
              <a:clrTo>
                <a:srgbClr val="FEFF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0993" b="71042" l="27642" r="4804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91" t="48487" r="49404" b="26452"/>
          <a:stretch/>
        </p:blipFill>
        <p:spPr bwMode="auto">
          <a:xfrm>
            <a:off x="5444828" y="5652998"/>
            <a:ext cx="658827" cy="65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1617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04664"/>
            <a:ext cx="6156176" cy="563563"/>
          </a:xfrm>
        </p:spPr>
        <p:txBody>
          <a:bodyPr/>
          <a:lstStyle/>
          <a:p>
            <a:r>
              <a:rPr lang="ru-RU" altLang="ru-RU" sz="2800" dirty="0">
                <a:solidFill>
                  <a:srgbClr val="FFC000"/>
                </a:solidFill>
              </a:rPr>
              <a:t>ТОП-50 Российской Федерации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96752"/>
            <a:ext cx="6552728" cy="5400600"/>
          </a:xfrm>
        </p:spPr>
        <p:txBody>
          <a:bodyPr/>
          <a:lstStyle/>
          <a:p>
            <a:pPr>
              <a:buClr>
                <a:srgbClr val="FF9933"/>
              </a:buClr>
            </a:pPr>
            <a:r>
              <a:rPr lang="ru-RU" sz="1800" b="1" dirty="0" smtClean="0"/>
              <a:t>Техника и технологии строительства</a:t>
            </a:r>
          </a:p>
          <a:p>
            <a:pPr>
              <a:buClr>
                <a:srgbClr val="FF9933"/>
              </a:buClr>
            </a:pPr>
            <a:r>
              <a:rPr lang="ru-RU" sz="1800" b="1" dirty="0" smtClean="0"/>
              <a:t>Информатика и вычислительная техника</a:t>
            </a:r>
          </a:p>
          <a:p>
            <a:pPr>
              <a:buClr>
                <a:srgbClr val="FF9933"/>
              </a:buClr>
            </a:pPr>
            <a:r>
              <a:rPr lang="ru-RU" sz="1800" b="1" dirty="0" smtClean="0"/>
              <a:t>Информационная безопасность</a:t>
            </a:r>
          </a:p>
          <a:p>
            <a:pPr>
              <a:buClr>
                <a:srgbClr val="FF9933"/>
              </a:buClr>
            </a:pPr>
            <a:r>
              <a:rPr lang="ru-RU" sz="1800" b="1" dirty="0" smtClean="0"/>
              <a:t>Электроника, радиотехника и системы связи</a:t>
            </a:r>
          </a:p>
          <a:p>
            <a:pPr>
              <a:buClr>
                <a:srgbClr val="FF9933"/>
              </a:buClr>
            </a:pPr>
            <a:r>
              <a:rPr lang="ru-RU" sz="1800" b="1" dirty="0" err="1" smtClean="0"/>
              <a:t>Фотоника</a:t>
            </a:r>
            <a:r>
              <a:rPr lang="ru-RU" sz="1800" b="1" dirty="0" smtClean="0"/>
              <a:t>, приборостроение, оптические и биотехнические системы связи</a:t>
            </a:r>
          </a:p>
          <a:p>
            <a:pPr>
              <a:buClr>
                <a:srgbClr val="FF9933"/>
              </a:buClr>
            </a:pPr>
            <a:r>
              <a:rPr lang="ru-RU" sz="1800" b="1" dirty="0" smtClean="0"/>
              <a:t>Машиностроение</a:t>
            </a:r>
          </a:p>
          <a:p>
            <a:pPr>
              <a:buClr>
                <a:srgbClr val="FF9933"/>
              </a:buClr>
            </a:pPr>
            <a:r>
              <a:rPr lang="ru-RU" sz="1800" b="1" dirty="0" smtClean="0"/>
              <a:t>Химические технологии</a:t>
            </a:r>
          </a:p>
          <a:p>
            <a:pPr>
              <a:buClr>
                <a:srgbClr val="FF9933"/>
              </a:buClr>
            </a:pPr>
            <a:r>
              <a:rPr lang="ru-RU" sz="1800" b="1" dirty="0" smtClean="0"/>
              <a:t>Техника и технологии наземного транспорта</a:t>
            </a:r>
          </a:p>
          <a:p>
            <a:pPr>
              <a:buClr>
                <a:srgbClr val="FF9933"/>
              </a:buClr>
            </a:pPr>
            <a:r>
              <a:rPr lang="ru-RU" sz="1800" b="1" dirty="0" smtClean="0"/>
              <a:t>Аэронавигация и эксплуатация авиационной и ракетно-космической техники</a:t>
            </a:r>
          </a:p>
          <a:p>
            <a:pPr>
              <a:buClr>
                <a:srgbClr val="FF9933"/>
              </a:buClr>
            </a:pPr>
            <a:r>
              <a:rPr lang="ru-RU" sz="1800" b="1" dirty="0" smtClean="0"/>
              <a:t>Управление в технических системах</a:t>
            </a:r>
          </a:p>
          <a:p>
            <a:pPr>
              <a:buClr>
                <a:srgbClr val="FF9933"/>
              </a:buClr>
            </a:pPr>
            <a:r>
              <a:rPr lang="ru-RU" sz="1800" b="1" dirty="0" smtClean="0"/>
              <a:t>Технологии легкой промышленности</a:t>
            </a:r>
          </a:p>
          <a:p>
            <a:pPr>
              <a:buClr>
                <a:srgbClr val="FF9933"/>
              </a:buClr>
            </a:pPr>
            <a:r>
              <a:rPr lang="ru-RU" sz="1800" b="1" dirty="0" smtClean="0"/>
              <a:t>Сельское, лесное и рыбное хозяйство</a:t>
            </a:r>
          </a:p>
          <a:p>
            <a:pPr>
              <a:buClr>
                <a:srgbClr val="FF9933"/>
              </a:buClr>
            </a:pPr>
            <a:r>
              <a:rPr lang="ru-RU" sz="1800" b="1" dirty="0" smtClean="0"/>
              <a:t>Сервис и туризм</a:t>
            </a:r>
          </a:p>
          <a:p>
            <a:pPr>
              <a:buClr>
                <a:srgbClr val="FF9933"/>
              </a:buClr>
            </a:pPr>
            <a:r>
              <a:rPr lang="ru-RU" sz="1800" b="1" dirty="0" smtClean="0"/>
              <a:t>Изобразительное и прикладные виды искусства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6588224" y="1196752"/>
            <a:ext cx="72008" cy="4941168"/>
          </a:xfrm>
          <a:prstGeom prst="line">
            <a:avLst/>
          </a:prstGeom>
          <a:ln w="19050">
            <a:solidFill>
              <a:srgbClr val="FF9933"/>
            </a:solidFill>
            <a:headEnd type="diamond" w="lg" len="med"/>
            <a:tailEnd type="diamond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>
            <a:off x="6588223" y="1351471"/>
            <a:ext cx="2304256" cy="1573473"/>
            <a:chOff x="6602277" y="1282207"/>
            <a:chExt cx="2079405" cy="1357449"/>
          </a:xfrm>
        </p:grpSpPr>
        <p:pic>
          <p:nvPicPr>
            <p:cNvPr id="28678" name="Picture 6" descr="C:\Users\666\Desktop\us__en_us__ibm100__info_mgmt__icon__300x180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t="16200"/>
            <a:stretch/>
          </p:blipFill>
          <p:spPr bwMode="auto">
            <a:xfrm>
              <a:off x="7331786" y="1282207"/>
              <a:ext cx="1349896" cy="13574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9" name="Прямая соединительная линия 8"/>
            <p:cNvCxnSpPr/>
            <p:nvPr/>
          </p:nvCxnSpPr>
          <p:spPr>
            <a:xfrm flipH="1">
              <a:off x="6602277" y="1844824"/>
              <a:ext cx="706027" cy="0"/>
            </a:xfrm>
            <a:prstGeom prst="line">
              <a:avLst/>
            </a:prstGeom>
            <a:ln w="19050" cap="sq">
              <a:solidFill>
                <a:srgbClr val="00B050"/>
              </a:solidFill>
              <a:miter lim="800000"/>
              <a:headEnd type="diamond" w="med" len="med"/>
              <a:tailEnd type="diamond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Группа 15"/>
          <p:cNvGrpSpPr/>
          <p:nvPr/>
        </p:nvGrpSpPr>
        <p:grpSpPr>
          <a:xfrm>
            <a:off x="6624229" y="2924944"/>
            <a:ext cx="2412269" cy="1501465"/>
            <a:chOff x="6607454" y="1282207"/>
            <a:chExt cx="2074228" cy="1357449"/>
          </a:xfrm>
        </p:grpSpPr>
        <p:pic>
          <p:nvPicPr>
            <p:cNvPr id="17" name="Picture 6" descr="C:\Users\666\Desktop\us__en_us__ibm100__info_mgmt__icon__300x180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t="16200"/>
            <a:stretch/>
          </p:blipFill>
          <p:spPr bwMode="auto">
            <a:xfrm>
              <a:off x="7331786" y="1282207"/>
              <a:ext cx="1349896" cy="13574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8" name="Прямая соединительная линия 17"/>
            <p:cNvCxnSpPr/>
            <p:nvPr/>
          </p:nvCxnSpPr>
          <p:spPr>
            <a:xfrm flipH="1">
              <a:off x="6607454" y="1844824"/>
              <a:ext cx="700850" cy="0"/>
            </a:xfrm>
            <a:prstGeom prst="line">
              <a:avLst/>
            </a:prstGeom>
            <a:ln w="19050" cap="sq">
              <a:solidFill>
                <a:srgbClr val="00B050"/>
              </a:solidFill>
              <a:miter lim="800000"/>
              <a:headEnd type="diamond" w="med" len="med"/>
              <a:tailEnd type="diamond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Группа 18"/>
          <p:cNvGrpSpPr/>
          <p:nvPr/>
        </p:nvGrpSpPr>
        <p:grpSpPr>
          <a:xfrm>
            <a:off x="6660231" y="4581128"/>
            <a:ext cx="2304256" cy="1556792"/>
            <a:chOff x="6614866" y="1282207"/>
            <a:chExt cx="2066816" cy="1357449"/>
          </a:xfrm>
        </p:grpSpPr>
        <p:pic>
          <p:nvPicPr>
            <p:cNvPr id="20" name="Picture 6" descr="C:\Users\666\Desktop\us__en_us__ibm100__info_mgmt__icon__300x180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t="16200"/>
            <a:stretch/>
          </p:blipFill>
          <p:spPr bwMode="auto">
            <a:xfrm>
              <a:off x="7331786" y="1282207"/>
              <a:ext cx="1349896" cy="13574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1" name="Прямая соединительная линия 20"/>
            <p:cNvCxnSpPr/>
            <p:nvPr/>
          </p:nvCxnSpPr>
          <p:spPr>
            <a:xfrm flipH="1">
              <a:off x="6614866" y="1844824"/>
              <a:ext cx="693438" cy="0"/>
            </a:xfrm>
            <a:prstGeom prst="line">
              <a:avLst/>
            </a:prstGeom>
            <a:ln w="19050" cap="sq">
              <a:solidFill>
                <a:srgbClr val="00B050"/>
              </a:solidFill>
              <a:miter lim="800000"/>
              <a:headEnd type="diamond" w="med" len="med"/>
              <a:tailEnd type="diamond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4534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4"/>
          <p:cNvSpPr txBox="1">
            <a:spLocks noChangeArrowheads="1"/>
          </p:cNvSpPr>
          <p:nvPr/>
        </p:nvSpPr>
        <p:spPr bwMode="auto">
          <a:xfrm>
            <a:off x="61666" y="188640"/>
            <a:ext cx="8326468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 b="1" dirty="0" smtClean="0">
                <a:solidFill>
                  <a:srgbClr val="FFC000"/>
                </a:solidFill>
                <a:latin typeface="+mj-lt"/>
              </a:rPr>
              <a:t>Эксплуатация беспилотных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 b="1" dirty="0" smtClean="0">
                <a:solidFill>
                  <a:srgbClr val="FFC000"/>
                </a:solidFill>
                <a:latin typeface="+mj-lt"/>
              </a:rPr>
              <a:t>авиационных систем</a:t>
            </a:r>
            <a:endParaRPr lang="ru-RU" altLang="ru-RU" sz="2800" b="1" dirty="0">
              <a:solidFill>
                <a:srgbClr val="FFC000"/>
              </a:solidFill>
              <a:latin typeface="+mj-lt"/>
            </a:endParaRPr>
          </a:p>
        </p:txBody>
      </p:sp>
      <p:pic>
        <p:nvPicPr>
          <p:cNvPr id="9222" name="Picture 2" descr="Картинки по запросу беспилотные летательные аппарат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56886">
            <a:off x="6824383" y="2387139"/>
            <a:ext cx="2071286" cy="118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4" descr="Картинки по запросу беспилотные летательные аппараты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92" b="5287"/>
          <a:stretch/>
        </p:blipFill>
        <p:spPr bwMode="auto">
          <a:xfrm rot="222781">
            <a:off x="6850596" y="3612550"/>
            <a:ext cx="1720436" cy="1087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512" y="1142341"/>
            <a:ext cx="6673850" cy="329320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 dirty="0"/>
              <a:t>Использование: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ru-RU" sz="1600" b="1" dirty="0"/>
              <a:t>срочная доставка грузов в здравоохранении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ru-RU" sz="1600" b="1" dirty="0"/>
              <a:t>создание цифровых карт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ru-RU" sz="1600" b="1" dirty="0"/>
              <a:t>планирование мелиоративных мероприятий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ru-RU" sz="1600" b="1" dirty="0"/>
              <a:t>аэрофотосъемка добычи полезных ископаемых открытым способом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ru-RU" sz="1600" b="1" dirty="0"/>
              <a:t>создание 3</a:t>
            </a:r>
            <a:r>
              <a:rPr lang="en-US" sz="1600" b="1" dirty="0"/>
              <a:t>D</a:t>
            </a:r>
            <a:r>
              <a:rPr lang="ru-RU" sz="1600" b="1" dirty="0"/>
              <a:t> моделей городских кварталов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ru-RU" sz="1600" b="1" dirty="0"/>
              <a:t>обследование высотных зданий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ru-RU" sz="1600" b="1" dirty="0"/>
              <a:t>мониторинг линий электропередач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ru-RU" sz="1600" b="1" dirty="0"/>
              <a:t>обследование дорог и объектов городской инфраструктуры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ru-RU" sz="1600" b="1" dirty="0"/>
              <a:t>контроль утечек на газопроводах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ru-RU" sz="1600" b="1" dirty="0"/>
              <a:t>обследование лесных массивов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ru-RU" sz="1600" b="1" dirty="0"/>
              <a:t>предполетное обследование самолетов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021138" y="4581128"/>
            <a:ext cx="4789487" cy="181588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400" b="1" dirty="0">
                <a:solidFill>
                  <a:srgbClr val="FFC000"/>
                </a:solidFill>
              </a:rPr>
              <a:t>Знания: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ru-RU" sz="1400" b="1" dirty="0">
                <a:solidFill>
                  <a:srgbClr val="FFC000"/>
                </a:solidFill>
              </a:rPr>
              <a:t>конструкция беспилотных воздушных судов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ru-RU" sz="1400" b="1" dirty="0">
                <a:solidFill>
                  <a:srgbClr val="FFC000"/>
                </a:solidFill>
              </a:rPr>
              <a:t>влияние загрузки на летные характеристики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ru-RU" sz="1400" b="1" dirty="0">
                <a:solidFill>
                  <a:srgbClr val="FFC000"/>
                </a:solidFill>
              </a:rPr>
              <a:t>планирование полета по маршруту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ru-RU" sz="1400" b="1" dirty="0">
                <a:solidFill>
                  <a:srgbClr val="FFC000"/>
                </a:solidFill>
              </a:rPr>
              <a:t>правила обслуживания воздушного движения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ru-RU" sz="1400" b="1" dirty="0">
                <a:solidFill>
                  <a:srgbClr val="FFC000"/>
                </a:solidFill>
              </a:rPr>
              <a:t>принципы контроля факторов угроз и ошибок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ru-RU" sz="1400" b="1" dirty="0">
                <a:solidFill>
                  <a:srgbClr val="FFC000"/>
                </a:solidFill>
              </a:rPr>
              <a:t>пользование аэронавигационными картами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ru-RU" sz="1400" b="1" dirty="0">
                <a:solidFill>
                  <a:srgbClr val="FFC000"/>
                </a:solidFill>
              </a:rPr>
              <a:t>авиационные коды и сокращения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385763" y="4565446"/>
            <a:ext cx="3357562" cy="181588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 dirty="0"/>
              <a:t>Использование в коммерческой деятельности (США):</a:t>
            </a:r>
          </a:p>
          <a:p>
            <a:pPr>
              <a:defRPr/>
            </a:pPr>
            <a:r>
              <a:rPr lang="ru-RU" sz="1600" b="1" dirty="0"/>
              <a:t>2014 год – 5 единиц</a:t>
            </a:r>
          </a:p>
          <a:p>
            <a:pPr>
              <a:defRPr/>
            </a:pPr>
            <a:r>
              <a:rPr lang="ru-RU" sz="1600" b="1" dirty="0"/>
              <a:t>2016 год – 3474 </a:t>
            </a:r>
          </a:p>
          <a:p>
            <a:pPr>
              <a:defRPr/>
            </a:pPr>
            <a:r>
              <a:rPr lang="ru-RU" sz="1600" b="1" dirty="0"/>
              <a:t>2025 год – 90 млн. (ожидаемые продажи)</a:t>
            </a:r>
          </a:p>
        </p:txBody>
      </p:sp>
    </p:spTree>
    <p:extLst>
      <p:ext uri="{BB962C8B-B14F-4D97-AF65-F5344CB8AC3E}">
        <p14:creationId xmlns:p14="http://schemas.microsoft.com/office/powerpoint/2010/main" val="2051589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gray">
          <a:xfrm>
            <a:off x="34480" y="1718658"/>
            <a:ext cx="9155430" cy="484028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10000"/>
                </a:srgbClr>
              </a:gs>
              <a:gs pos="100000">
                <a:srgbClr val="FFFFFF">
                  <a:alpha val="0"/>
                </a:srgbClr>
              </a:gs>
            </a:gsLst>
            <a:lin ang="16200000" scaled="1"/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190500" indent="-190500">
              <a:lnSpc>
                <a:spcPct val="95000"/>
              </a:lnSpc>
              <a:spcAft>
                <a:spcPts val="800"/>
              </a:spcAft>
              <a:buClr>
                <a:srgbClr val="969696"/>
              </a:buClr>
              <a:buFont typeface="Wingdings" pitchFamily="2" charset="2"/>
              <a:buChar char="§"/>
              <a:defRPr/>
            </a:pPr>
            <a:endParaRPr lang="de-DE" noProof="1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498690" name="Group 2"/>
          <p:cNvGrpSpPr>
            <a:grpSpLocks/>
          </p:cNvGrpSpPr>
          <p:nvPr/>
        </p:nvGrpSpPr>
        <p:grpSpPr bwMode="auto">
          <a:xfrm>
            <a:off x="1066800" y="2060848"/>
            <a:ext cx="3381375" cy="3124200"/>
            <a:chOff x="672" y="1344"/>
            <a:chExt cx="2130" cy="1968"/>
          </a:xfrm>
        </p:grpSpPr>
        <p:sp>
          <p:nvSpPr>
            <p:cNvPr id="498691" name="AutoShape 3"/>
            <p:cNvSpPr>
              <a:spLocks noChangeArrowheads="1"/>
            </p:cNvSpPr>
            <p:nvPr/>
          </p:nvSpPr>
          <p:spPr bwMode="gray">
            <a:xfrm>
              <a:off x="672" y="1872"/>
              <a:ext cx="2112" cy="1440"/>
            </a:xfrm>
            <a:prstGeom prst="roundRect">
              <a:avLst>
                <a:gd name="adj" fmla="val 10347"/>
              </a:avLst>
            </a:prstGeom>
            <a:gradFill rotWithShape="1">
              <a:gsLst>
                <a:gs pos="0">
                  <a:srgbClr val="CCECFF"/>
                </a:gs>
                <a:gs pos="100000">
                  <a:srgbClr val="CCECFF">
                    <a:gamma/>
                    <a:tint val="0"/>
                    <a:invGamma/>
                  </a:srgbClr>
                </a:gs>
              </a:gsLst>
              <a:lin ang="18900000" scaled="1"/>
            </a:gradFill>
            <a:ln w="50800">
              <a:noFill/>
              <a:round/>
              <a:headEnd/>
              <a:tailEnd/>
            </a:ln>
            <a:effectLst>
              <a:outerShdw dist="107763" dir="2700000" algn="ctr" rotWithShape="0">
                <a:srgbClr val="C0C0C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498692" name="Group 4"/>
            <p:cNvGrpSpPr>
              <a:grpSpLocks/>
            </p:cNvGrpSpPr>
            <p:nvPr/>
          </p:nvGrpSpPr>
          <p:grpSpPr bwMode="auto">
            <a:xfrm>
              <a:off x="2304" y="1344"/>
              <a:ext cx="498" cy="1245"/>
              <a:chOff x="2304" y="1344"/>
              <a:chExt cx="498" cy="1245"/>
            </a:xfrm>
          </p:grpSpPr>
          <p:sp>
            <p:nvSpPr>
              <p:cNvPr id="498693" name="Freeform 5"/>
              <p:cNvSpPr>
                <a:spLocks/>
              </p:cNvSpPr>
              <p:nvPr/>
            </p:nvSpPr>
            <p:spPr bwMode="gray">
              <a:xfrm>
                <a:off x="2425" y="1344"/>
                <a:ext cx="233" cy="254"/>
              </a:xfrm>
              <a:custGeom>
                <a:avLst/>
                <a:gdLst>
                  <a:gd name="T0" fmla="*/ 133 w 267"/>
                  <a:gd name="T1" fmla="*/ 0 h 292"/>
                  <a:gd name="T2" fmla="*/ 161 w 267"/>
                  <a:gd name="T3" fmla="*/ 3 h 292"/>
                  <a:gd name="T4" fmla="*/ 186 w 267"/>
                  <a:gd name="T5" fmla="*/ 12 h 292"/>
                  <a:gd name="T6" fmla="*/ 209 w 267"/>
                  <a:gd name="T7" fmla="*/ 25 h 292"/>
                  <a:gd name="T8" fmla="*/ 228 w 267"/>
                  <a:gd name="T9" fmla="*/ 42 h 292"/>
                  <a:gd name="T10" fmla="*/ 245 w 267"/>
                  <a:gd name="T11" fmla="*/ 64 h 292"/>
                  <a:gd name="T12" fmla="*/ 257 w 267"/>
                  <a:gd name="T13" fmla="*/ 88 h 292"/>
                  <a:gd name="T14" fmla="*/ 265 w 267"/>
                  <a:gd name="T15" fmla="*/ 116 h 292"/>
                  <a:gd name="T16" fmla="*/ 267 w 267"/>
                  <a:gd name="T17" fmla="*/ 146 h 292"/>
                  <a:gd name="T18" fmla="*/ 265 w 267"/>
                  <a:gd name="T19" fmla="*/ 175 h 292"/>
                  <a:gd name="T20" fmla="*/ 257 w 267"/>
                  <a:gd name="T21" fmla="*/ 203 h 292"/>
                  <a:gd name="T22" fmla="*/ 245 w 267"/>
                  <a:gd name="T23" fmla="*/ 227 h 292"/>
                  <a:gd name="T24" fmla="*/ 228 w 267"/>
                  <a:gd name="T25" fmla="*/ 249 h 292"/>
                  <a:gd name="T26" fmla="*/ 209 w 267"/>
                  <a:gd name="T27" fmla="*/ 267 h 292"/>
                  <a:gd name="T28" fmla="*/ 186 w 267"/>
                  <a:gd name="T29" fmla="*/ 281 h 292"/>
                  <a:gd name="T30" fmla="*/ 161 w 267"/>
                  <a:gd name="T31" fmla="*/ 289 h 292"/>
                  <a:gd name="T32" fmla="*/ 133 w 267"/>
                  <a:gd name="T33" fmla="*/ 292 h 292"/>
                  <a:gd name="T34" fmla="*/ 103 w 267"/>
                  <a:gd name="T35" fmla="*/ 288 h 292"/>
                  <a:gd name="T36" fmla="*/ 75 w 267"/>
                  <a:gd name="T37" fmla="*/ 277 h 292"/>
                  <a:gd name="T38" fmla="*/ 51 w 267"/>
                  <a:gd name="T39" fmla="*/ 260 h 292"/>
                  <a:gd name="T40" fmla="*/ 29 w 267"/>
                  <a:gd name="T41" fmla="*/ 237 h 292"/>
                  <a:gd name="T42" fmla="*/ 13 w 267"/>
                  <a:gd name="T43" fmla="*/ 210 h 292"/>
                  <a:gd name="T44" fmla="*/ 4 w 267"/>
                  <a:gd name="T45" fmla="*/ 178 h 292"/>
                  <a:gd name="T46" fmla="*/ 0 w 267"/>
                  <a:gd name="T47" fmla="*/ 146 h 292"/>
                  <a:gd name="T48" fmla="*/ 4 w 267"/>
                  <a:gd name="T49" fmla="*/ 113 h 292"/>
                  <a:gd name="T50" fmla="*/ 13 w 267"/>
                  <a:gd name="T51" fmla="*/ 81 h 292"/>
                  <a:gd name="T52" fmla="*/ 29 w 267"/>
                  <a:gd name="T53" fmla="*/ 54 h 292"/>
                  <a:gd name="T54" fmla="*/ 51 w 267"/>
                  <a:gd name="T55" fmla="*/ 32 h 292"/>
                  <a:gd name="T56" fmla="*/ 75 w 267"/>
                  <a:gd name="T57" fmla="*/ 14 h 292"/>
                  <a:gd name="T58" fmla="*/ 103 w 267"/>
                  <a:gd name="T59" fmla="*/ 3 h 292"/>
                  <a:gd name="T60" fmla="*/ 133 w 267"/>
                  <a:gd name="T61" fmla="*/ 0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67" h="292">
                    <a:moveTo>
                      <a:pt x="133" y="0"/>
                    </a:moveTo>
                    <a:lnTo>
                      <a:pt x="161" y="3"/>
                    </a:lnTo>
                    <a:lnTo>
                      <a:pt x="186" y="12"/>
                    </a:lnTo>
                    <a:lnTo>
                      <a:pt x="209" y="25"/>
                    </a:lnTo>
                    <a:lnTo>
                      <a:pt x="228" y="42"/>
                    </a:lnTo>
                    <a:lnTo>
                      <a:pt x="245" y="64"/>
                    </a:lnTo>
                    <a:lnTo>
                      <a:pt x="257" y="88"/>
                    </a:lnTo>
                    <a:lnTo>
                      <a:pt x="265" y="116"/>
                    </a:lnTo>
                    <a:lnTo>
                      <a:pt x="267" y="146"/>
                    </a:lnTo>
                    <a:lnTo>
                      <a:pt x="265" y="175"/>
                    </a:lnTo>
                    <a:lnTo>
                      <a:pt x="257" y="203"/>
                    </a:lnTo>
                    <a:lnTo>
                      <a:pt x="245" y="227"/>
                    </a:lnTo>
                    <a:lnTo>
                      <a:pt x="228" y="249"/>
                    </a:lnTo>
                    <a:lnTo>
                      <a:pt x="209" y="267"/>
                    </a:lnTo>
                    <a:lnTo>
                      <a:pt x="186" y="281"/>
                    </a:lnTo>
                    <a:lnTo>
                      <a:pt x="161" y="289"/>
                    </a:lnTo>
                    <a:lnTo>
                      <a:pt x="133" y="292"/>
                    </a:lnTo>
                    <a:lnTo>
                      <a:pt x="103" y="288"/>
                    </a:lnTo>
                    <a:lnTo>
                      <a:pt x="75" y="277"/>
                    </a:lnTo>
                    <a:lnTo>
                      <a:pt x="51" y="260"/>
                    </a:lnTo>
                    <a:lnTo>
                      <a:pt x="29" y="237"/>
                    </a:lnTo>
                    <a:lnTo>
                      <a:pt x="13" y="210"/>
                    </a:lnTo>
                    <a:lnTo>
                      <a:pt x="4" y="178"/>
                    </a:lnTo>
                    <a:lnTo>
                      <a:pt x="0" y="146"/>
                    </a:lnTo>
                    <a:lnTo>
                      <a:pt x="4" y="113"/>
                    </a:lnTo>
                    <a:lnTo>
                      <a:pt x="13" y="81"/>
                    </a:lnTo>
                    <a:lnTo>
                      <a:pt x="29" y="54"/>
                    </a:lnTo>
                    <a:lnTo>
                      <a:pt x="51" y="32"/>
                    </a:lnTo>
                    <a:lnTo>
                      <a:pt x="75" y="14"/>
                    </a:lnTo>
                    <a:lnTo>
                      <a:pt x="103" y="3"/>
                    </a:lnTo>
                    <a:lnTo>
                      <a:pt x="133" y="0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  <a:effectLst>
                <a:outerShdw dist="91581" dir="3378596" algn="ctr" rotWithShape="0">
                  <a:srgbClr val="C0C0C0">
                    <a:alpha val="50000"/>
                  </a:srgbClr>
                </a:outerShdw>
              </a:effectLst>
              <a:ex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8694" name="Freeform 6"/>
              <p:cNvSpPr>
                <a:spLocks/>
              </p:cNvSpPr>
              <p:nvPr/>
            </p:nvSpPr>
            <p:spPr bwMode="gray">
              <a:xfrm>
                <a:off x="2304" y="1625"/>
                <a:ext cx="498" cy="964"/>
              </a:xfrm>
              <a:custGeom>
                <a:avLst/>
                <a:gdLst>
                  <a:gd name="T0" fmla="*/ 72 w 573"/>
                  <a:gd name="T1" fmla="*/ 5 h 1111"/>
                  <a:gd name="T2" fmla="*/ 30 w 573"/>
                  <a:gd name="T3" fmla="*/ 32 h 1111"/>
                  <a:gd name="T4" fmla="*/ 4 w 573"/>
                  <a:gd name="T5" fmla="*/ 75 h 1111"/>
                  <a:gd name="T6" fmla="*/ 0 w 573"/>
                  <a:gd name="T7" fmla="*/ 509 h 1111"/>
                  <a:gd name="T8" fmla="*/ 1 w 573"/>
                  <a:gd name="T9" fmla="*/ 516 h 1111"/>
                  <a:gd name="T10" fmla="*/ 9 w 573"/>
                  <a:gd name="T11" fmla="*/ 533 h 1111"/>
                  <a:gd name="T12" fmla="*/ 26 w 573"/>
                  <a:gd name="T13" fmla="*/ 550 h 1111"/>
                  <a:gd name="T14" fmla="*/ 56 w 573"/>
                  <a:gd name="T15" fmla="*/ 557 h 1111"/>
                  <a:gd name="T16" fmla="*/ 84 w 573"/>
                  <a:gd name="T17" fmla="*/ 551 h 1111"/>
                  <a:gd name="T18" fmla="*/ 100 w 573"/>
                  <a:gd name="T19" fmla="*/ 534 h 1111"/>
                  <a:gd name="T20" fmla="*/ 106 w 573"/>
                  <a:gd name="T21" fmla="*/ 516 h 1111"/>
                  <a:gd name="T22" fmla="*/ 108 w 573"/>
                  <a:gd name="T23" fmla="*/ 503 h 1111"/>
                  <a:gd name="T24" fmla="*/ 108 w 573"/>
                  <a:gd name="T25" fmla="*/ 166 h 1111"/>
                  <a:gd name="T26" fmla="*/ 135 w 573"/>
                  <a:gd name="T27" fmla="*/ 1066 h 1111"/>
                  <a:gd name="T28" fmla="*/ 138 w 573"/>
                  <a:gd name="T29" fmla="*/ 1073 h 1111"/>
                  <a:gd name="T30" fmla="*/ 151 w 573"/>
                  <a:gd name="T31" fmla="*/ 1089 h 1111"/>
                  <a:gd name="T32" fmla="*/ 174 w 573"/>
                  <a:gd name="T33" fmla="*/ 1105 h 1111"/>
                  <a:gd name="T34" fmla="*/ 199 w 573"/>
                  <a:gd name="T35" fmla="*/ 1111 h 1111"/>
                  <a:gd name="T36" fmla="*/ 227 w 573"/>
                  <a:gd name="T37" fmla="*/ 1110 h 1111"/>
                  <a:gd name="T38" fmla="*/ 255 w 573"/>
                  <a:gd name="T39" fmla="*/ 1097 h 1111"/>
                  <a:gd name="T40" fmla="*/ 272 w 573"/>
                  <a:gd name="T41" fmla="*/ 1080 h 1111"/>
                  <a:gd name="T42" fmla="*/ 278 w 573"/>
                  <a:gd name="T43" fmla="*/ 1068 h 1111"/>
                  <a:gd name="T44" fmla="*/ 279 w 573"/>
                  <a:gd name="T45" fmla="*/ 499 h 1111"/>
                  <a:gd name="T46" fmla="*/ 302 w 573"/>
                  <a:gd name="T47" fmla="*/ 503 h 1111"/>
                  <a:gd name="T48" fmla="*/ 302 w 573"/>
                  <a:gd name="T49" fmla="*/ 534 h 1111"/>
                  <a:gd name="T50" fmla="*/ 304 w 573"/>
                  <a:gd name="T51" fmla="*/ 590 h 1111"/>
                  <a:gd name="T52" fmla="*/ 304 w 573"/>
                  <a:gd name="T53" fmla="*/ 664 h 1111"/>
                  <a:gd name="T54" fmla="*/ 304 w 573"/>
                  <a:gd name="T55" fmla="*/ 750 h 1111"/>
                  <a:gd name="T56" fmla="*/ 304 w 573"/>
                  <a:gd name="T57" fmla="*/ 838 h 1111"/>
                  <a:gd name="T58" fmla="*/ 305 w 573"/>
                  <a:gd name="T59" fmla="*/ 926 h 1111"/>
                  <a:gd name="T60" fmla="*/ 305 w 573"/>
                  <a:gd name="T61" fmla="*/ 1004 h 1111"/>
                  <a:gd name="T62" fmla="*/ 305 w 573"/>
                  <a:gd name="T63" fmla="*/ 1066 h 1111"/>
                  <a:gd name="T64" fmla="*/ 306 w 573"/>
                  <a:gd name="T65" fmla="*/ 1073 h 1111"/>
                  <a:gd name="T66" fmla="*/ 315 w 573"/>
                  <a:gd name="T67" fmla="*/ 1088 h 1111"/>
                  <a:gd name="T68" fmla="*/ 335 w 573"/>
                  <a:gd name="T69" fmla="*/ 1103 h 1111"/>
                  <a:gd name="T70" fmla="*/ 372 w 573"/>
                  <a:gd name="T71" fmla="*/ 1111 h 1111"/>
                  <a:gd name="T72" fmla="*/ 408 w 573"/>
                  <a:gd name="T73" fmla="*/ 1103 h 1111"/>
                  <a:gd name="T74" fmla="*/ 429 w 573"/>
                  <a:gd name="T75" fmla="*/ 1089 h 1111"/>
                  <a:gd name="T76" fmla="*/ 437 w 573"/>
                  <a:gd name="T77" fmla="*/ 1073 h 1111"/>
                  <a:gd name="T78" fmla="*/ 438 w 573"/>
                  <a:gd name="T79" fmla="*/ 1067 h 1111"/>
                  <a:gd name="T80" fmla="*/ 466 w 573"/>
                  <a:gd name="T81" fmla="*/ 166 h 1111"/>
                  <a:gd name="T82" fmla="*/ 468 w 573"/>
                  <a:gd name="T83" fmla="*/ 503 h 1111"/>
                  <a:gd name="T84" fmla="*/ 472 w 573"/>
                  <a:gd name="T85" fmla="*/ 517 h 1111"/>
                  <a:gd name="T86" fmla="*/ 483 w 573"/>
                  <a:gd name="T87" fmla="*/ 537 h 1111"/>
                  <a:gd name="T88" fmla="*/ 505 w 573"/>
                  <a:gd name="T89" fmla="*/ 551 h 1111"/>
                  <a:gd name="T90" fmla="*/ 536 w 573"/>
                  <a:gd name="T91" fmla="*/ 551 h 1111"/>
                  <a:gd name="T92" fmla="*/ 557 w 573"/>
                  <a:gd name="T93" fmla="*/ 537 h 1111"/>
                  <a:gd name="T94" fmla="*/ 570 w 573"/>
                  <a:gd name="T95" fmla="*/ 517 h 1111"/>
                  <a:gd name="T96" fmla="*/ 573 w 573"/>
                  <a:gd name="T97" fmla="*/ 508 h 1111"/>
                  <a:gd name="T98" fmla="*/ 572 w 573"/>
                  <a:gd name="T99" fmla="*/ 68 h 1111"/>
                  <a:gd name="T100" fmla="*/ 546 w 573"/>
                  <a:gd name="T101" fmla="*/ 28 h 1111"/>
                  <a:gd name="T102" fmla="*/ 506 w 573"/>
                  <a:gd name="T103" fmla="*/ 4 h 1111"/>
                  <a:gd name="T104" fmla="*/ 94 w 573"/>
                  <a:gd name="T105" fmla="*/ 0 h 1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573" h="1111">
                    <a:moveTo>
                      <a:pt x="94" y="0"/>
                    </a:moveTo>
                    <a:lnTo>
                      <a:pt x="72" y="5"/>
                    </a:lnTo>
                    <a:lnTo>
                      <a:pt x="50" y="16"/>
                    </a:lnTo>
                    <a:lnTo>
                      <a:pt x="30" y="32"/>
                    </a:lnTo>
                    <a:lnTo>
                      <a:pt x="15" y="53"/>
                    </a:lnTo>
                    <a:lnTo>
                      <a:pt x="4" y="75"/>
                    </a:lnTo>
                    <a:lnTo>
                      <a:pt x="0" y="99"/>
                    </a:lnTo>
                    <a:lnTo>
                      <a:pt x="0" y="509"/>
                    </a:lnTo>
                    <a:lnTo>
                      <a:pt x="0" y="511"/>
                    </a:lnTo>
                    <a:lnTo>
                      <a:pt x="1" y="516"/>
                    </a:lnTo>
                    <a:lnTo>
                      <a:pt x="4" y="525"/>
                    </a:lnTo>
                    <a:lnTo>
                      <a:pt x="9" y="533"/>
                    </a:lnTo>
                    <a:lnTo>
                      <a:pt x="16" y="543"/>
                    </a:lnTo>
                    <a:lnTo>
                      <a:pt x="26" y="550"/>
                    </a:lnTo>
                    <a:lnTo>
                      <a:pt x="39" y="556"/>
                    </a:lnTo>
                    <a:lnTo>
                      <a:pt x="56" y="557"/>
                    </a:lnTo>
                    <a:lnTo>
                      <a:pt x="72" y="556"/>
                    </a:lnTo>
                    <a:lnTo>
                      <a:pt x="84" y="551"/>
                    </a:lnTo>
                    <a:lnTo>
                      <a:pt x="92" y="543"/>
                    </a:lnTo>
                    <a:lnTo>
                      <a:pt x="100" y="534"/>
                    </a:lnTo>
                    <a:lnTo>
                      <a:pt x="103" y="525"/>
                    </a:lnTo>
                    <a:lnTo>
                      <a:pt x="106" y="516"/>
                    </a:lnTo>
                    <a:lnTo>
                      <a:pt x="107" y="508"/>
                    </a:lnTo>
                    <a:lnTo>
                      <a:pt x="108" y="503"/>
                    </a:lnTo>
                    <a:lnTo>
                      <a:pt x="108" y="500"/>
                    </a:lnTo>
                    <a:lnTo>
                      <a:pt x="108" y="166"/>
                    </a:lnTo>
                    <a:lnTo>
                      <a:pt x="134" y="167"/>
                    </a:lnTo>
                    <a:lnTo>
                      <a:pt x="135" y="1066"/>
                    </a:lnTo>
                    <a:lnTo>
                      <a:pt x="136" y="1068"/>
                    </a:lnTo>
                    <a:lnTo>
                      <a:pt x="138" y="1073"/>
                    </a:lnTo>
                    <a:lnTo>
                      <a:pt x="143" y="1080"/>
                    </a:lnTo>
                    <a:lnTo>
                      <a:pt x="151" y="1089"/>
                    </a:lnTo>
                    <a:lnTo>
                      <a:pt x="162" y="1097"/>
                    </a:lnTo>
                    <a:lnTo>
                      <a:pt x="174" y="1105"/>
                    </a:lnTo>
                    <a:lnTo>
                      <a:pt x="189" y="1110"/>
                    </a:lnTo>
                    <a:lnTo>
                      <a:pt x="199" y="1111"/>
                    </a:lnTo>
                    <a:lnTo>
                      <a:pt x="217" y="1111"/>
                    </a:lnTo>
                    <a:lnTo>
                      <a:pt x="227" y="1110"/>
                    </a:lnTo>
                    <a:lnTo>
                      <a:pt x="243" y="1105"/>
                    </a:lnTo>
                    <a:lnTo>
                      <a:pt x="255" y="1097"/>
                    </a:lnTo>
                    <a:lnTo>
                      <a:pt x="265" y="1089"/>
                    </a:lnTo>
                    <a:lnTo>
                      <a:pt x="272" y="1080"/>
                    </a:lnTo>
                    <a:lnTo>
                      <a:pt x="276" y="1073"/>
                    </a:lnTo>
                    <a:lnTo>
                      <a:pt x="278" y="1068"/>
                    </a:lnTo>
                    <a:lnTo>
                      <a:pt x="279" y="1066"/>
                    </a:lnTo>
                    <a:lnTo>
                      <a:pt x="279" y="499"/>
                    </a:lnTo>
                    <a:lnTo>
                      <a:pt x="302" y="499"/>
                    </a:lnTo>
                    <a:lnTo>
                      <a:pt x="302" y="503"/>
                    </a:lnTo>
                    <a:lnTo>
                      <a:pt x="302" y="515"/>
                    </a:lnTo>
                    <a:lnTo>
                      <a:pt x="302" y="534"/>
                    </a:lnTo>
                    <a:lnTo>
                      <a:pt x="302" y="560"/>
                    </a:lnTo>
                    <a:lnTo>
                      <a:pt x="304" y="590"/>
                    </a:lnTo>
                    <a:lnTo>
                      <a:pt x="304" y="626"/>
                    </a:lnTo>
                    <a:lnTo>
                      <a:pt x="304" y="664"/>
                    </a:lnTo>
                    <a:lnTo>
                      <a:pt x="304" y="706"/>
                    </a:lnTo>
                    <a:lnTo>
                      <a:pt x="304" y="750"/>
                    </a:lnTo>
                    <a:lnTo>
                      <a:pt x="304" y="793"/>
                    </a:lnTo>
                    <a:lnTo>
                      <a:pt x="304" y="838"/>
                    </a:lnTo>
                    <a:lnTo>
                      <a:pt x="305" y="882"/>
                    </a:lnTo>
                    <a:lnTo>
                      <a:pt x="305" y="926"/>
                    </a:lnTo>
                    <a:lnTo>
                      <a:pt x="305" y="966"/>
                    </a:lnTo>
                    <a:lnTo>
                      <a:pt x="305" y="1004"/>
                    </a:lnTo>
                    <a:lnTo>
                      <a:pt x="305" y="1037"/>
                    </a:lnTo>
                    <a:lnTo>
                      <a:pt x="305" y="1066"/>
                    </a:lnTo>
                    <a:lnTo>
                      <a:pt x="305" y="1067"/>
                    </a:lnTo>
                    <a:lnTo>
                      <a:pt x="306" y="1073"/>
                    </a:lnTo>
                    <a:lnTo>
                      <a:pt x="310" y="1079"/>
                    </a:lnTo>
                    <a:lnTo>
                      <a:pt x="315" y="1088"/>
                    </a:lnTo>
                    <a:lnTo>
                      <a:pt x="323" y="1096"/>
                    </a:lnTo>
                    <a:lnTo>
                      <a:pt x="335" y="1103"/>
                    </a:lnTo>
                    <a:lnTo>
                      <a:pt x="351" y="1108"/>
                    </a:lnTo>
                    <a:lnTo>
                      <a:pt x="372" y="1111"/>
                    </a:lnTo>
                    <a:lnTo>
                      <a:pt x="392" y="1108"/>
                    </a:lnTo>
                    <a:lnTo>
                      <a:pt x="408" y="1103"/>
                    </a:lnTo>
                    <a:lnTo>
                      <a:pt x="420" y="1096"/>
                    </a:lnTo>
                    <a:lnTo>
                      <a:pt x="429" y="1089"/>
                    </a:lnTo>
                    <a:lnTo>
                      <a:pt x="434" y="1080"/>
                    </a:lnTo>
                    <a:lnTo>
                      <a:pt x="437" y="1073"/>
                    </a:lnTo>
                    <a:lnTo>
                      <a:pt x="438" y="1068"/>
                    </a:lnTo>
                    <a:lnTo>
                      <a:pt x="438" y="1067"/>
                    </a:lnTo>
                    <a:lnTo>
                      <a:pt x="440" y="166"/>
                    </a:lnTo>
                    <a:lnTo>
                      <a:pt x="466" y="166"/>
                    </a:lnTo>
                    <a:lnTo>
                      <a:pt x="466" y="500"/>
                    </a:lnTo>
                    <a:lnTo>
                      <a:pt x="468" y="503"/>
                    </a:lnTo>
                    <a:lnTo>
                      <a:pt x="469" y="509"/>
                    </a:lnTo>
                    <a:lnTo>
                      <a:pt x="472" y="517"/>
                    </a:lnTo>
                    <a:lnTo>
                      <a:pt x="477" y="527"/>
                    </a:lnTo>
                    <a:lnTo>
                      <a:pt x="483" y="537"/>
                    </a:lnTo>
                    <a:lnTo>
                      <a:pt x="493" y="545"/>
                    </a:lnTo>
                    <a:lnTo>
                      <a:pt x="505" y="551"/>
                    </a:lnTo>
                    <a:lnTo>
                      <a:pt x="520" y="554"/>
                    </a:lnTo>
                    <a:lnTo>
                      <a:pt x="536" y="551"/>
                    </a:lnTo>
                    <a:lnTo>
                      <a:pt x="548" y="545"/>
                    </a:lnTo>
                    <a:lnTo>
                      <a:pt x="557" y="537"/>
                    </a:lnTo>
                    <a:lnTo>
                      <a:pt x="563" y="527"/>
                    </a:lnTo>
                    <a:lnTo>
                      <a:pt x="570" y="517"/>
                    </a:lnTo>
                    <a:lnTo>
                      <a:pt x="573" y="510"/>
                    </a:lnTo>
                    <a:lnTo>
                      <a:pt x="573" y="508"/>
                    </a:lnTo>
                    <a:lnTo>
                      <a:pt x="573" y="79"/>
                    </a:lnTo>
                    <a:lnTo>
                      <a:pt x="572" y="68"/>
                    </a:lnTo>
                    <a:lnTo>
                      <a:pt x="561" y="47"/>
                    </a:lnTo>
                    <a:lnTo>
                      <a:pt x="546" y="28"/>
                    </a:lnTo>
                    <a:lnTo>
                      <a:pt x="528" y="14"/>
                    </a:lnTo>
                    <a:lnTo>
                      <a:pt x="506" y="4"/>
                    </a:lnTo>
                    <a:lnTo>
                      <a:pt x="485" y="0"/>
                    </a:lnTo>
                    <a:lnTo>
                      <a:pt x="94" y="0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  <a:effectLst>
                <a:outerShdw dist="91581" dir="3378596" algn="ctr" rotWithShape="0">
                  <a:srgbClr val="C0C0C0">
                    <a:alpha val="50000"/>
                  </a:srgbClr>
                </a:outerShdw>
              </a:effectLst>
              <a:extLst/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498695" name="Rectangle 7"/>
          <p:cNvSpPr>
            <a:spLocks noGrp="1" noChangeArrowheads="1"/>
          </p:cNvSpPr>
          <p:nvPr>
            <p:ph type="title"/>
          </p:nvPr>
        </p:nvSpPr>
        <p:spPr>
          <a:xfrm>
            <a:off x="60467" y="404664"/>
            <a:ext cx="6480720" cy="563563"/>
          </a:xfrm>
          <a:noFill/>
          <a:ln/>
        </p:spPr>
        <p:txBody>
          <a:bodyPr/>
          <a:lstStyle/>
          <a:p>
            <a:r>
              <a:rPr lang="ru-RU" altLang="ru-RU" sz="2800" dirty="0">
                <a:solidFill>
                  <a:srgbClr val="FFC000"/>
                </a:solidFill>
              </a:rPr>
              <a:t>ТОП-регион </a:t>
            </a:r>
            <a:r>
              <a:rPr lang="ru-RU" altLang="ru-RU" sz="2800" dirty="0" smtClean="0">
                <a:solidFill>
                  <a:srgbClr val="FFC000"/>
                </a:solidFill>
              </a:rPr>
              <a:t>Ярославской области</a:t>
            </a:r>
            <a:endParaRPr lang="en-US" sz="28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98696" name="Text Box 8"/>
          <p:cNvSpPr txBox="1">
            <a:spLocks noChangeArrowheads="1"/>
          </p:cNvSpPr>
          <p:nvPr/>
        </p:nvSpPr>
        <p:spPr bwMode="gray">
          <a:xfrm>
            <a:off x="1066800" y="3284984"/>
            <a:ext cx="3152777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endParaRPr lang="ru-RU" altLang="ru-RU" sz="22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eaLnBrk="0" hangingPunct="0"/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профессии </a:t>
            </a:r>
            <a:endParaRPr lang="ru-RU" altLang="ru-RU" sz="2400" b="1" dirty="0">
              <a:solidFill>
                <a:schemeClr val="accent1">
                  <a:lumMod val="75000"/>
                </a:schemeClr>
              </a:solidFill>
            </a:endParaRPr>
          </a:p>
          <a:p>
            <a:pPr eaLnBrk="0" hangingPunct="0"/>
            <a:r>
              <a:rPr lang="ru-RU" altLang="ru-RU" sz="2200" b="1" dirty="0">
                <a:solidFill>
                  <a:srgbClr val="000000"/>
                </a:solidFill>
              </a:rPr>
              <a:t>среднего профессионального </a:t>
            </a:r>
            <a:r>
              <a:rPr lang="ru-RU" altLang="ru-RU" sz="2200" b="1" dirty="0" smtClean="0">
                <a:solidFill>
                  <a:srgbClr val="000000"/>
                </a:solidFill>
              </a:rPr>
              <a:t>образования</a:t>
            </a:r>
            <a:endParaRPr lang="en-US" altLang="ru-RU" sz="2200" dirty="0">
              <a:solidFill>
                <a:srgbClr val="000000"/>
              </a:solidFill>
            </a:endParaRPr>
          </a:p>
        </p:txBody>
      </p:sp>
      <p:grpSp>
        <p:nvGrpSpPr>
          <p:cNvPr id="498703" name="Group 15"/>
          <p:cNvGrpSpPr>
            <a:grpSpLocks/>
          </p:cNvGrpSpPr>
          <p:nvPr/>
        </p:nvGrpSpPr>
        <p:grpSpPr bwMode="auto">
          <a:xfrm>
            <a:off x="4572000" y="2060848"/>
            <a:ext cx="3375025" cy="3124201"/>
            <a:chOff x="2880" y="1344"/>
            <a:chExt cx="2126" cy="1968"/>
          </a:xfrm>
        </p:grpSpPr>
        <p:sp>
          <p:nvSpPr>
            <p:cNvPr id="498698" name="AutoShape 10"/>
            <p:cNvSpPr>
              <a:spLocks noChangeArrowheads="1"/>
            </p:cNvSpPr>
            <p:nvPr/>
          </p:nvSpPr>
          <p:spPr bwMode="gray">
            <a:xfrm>
              <a:off x="2894" y="1872"/>
              <a:ext cx="2112" cy="1440"/>
            </a:xfrm>
            <a:prstGeom prst="roundRect">
              <a:avLst>
                <a:gd name="adj" fmla="val 10347"/>
              </a:avLst>
            </a:prstGeom>
            <a:gradFill rotWithShape="1">
              <a:gsLst>
                <a:gs pos="0">
                  <a:srgbClr val="D8F4BE">
                    <a:gamma/>
                    <a:tint val="0"/>
                    <a:invGamma/>
                  </a:srgbClr>
                </a:gs>
                <a:gs pos="100000">
                  <a:srgbClr val="D8F4BE"/>
                </a:gs>
              </a:gsLst>
              <a:lin ang="2700000" scaled="1"/>
            </a:gradFill>
            <a:ln w="50800">
              <a:noFill/>
              <a:round/>
              <a:headEnd/>
              <a:tailEnd/>
            </a:ln>
            <a:effectLst>
              <a:outerShdw dist="107763" dir="2700000" algn="ctr" rotWithShape="0">
                <a:srgbClr val="C0C0C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8699" name="Text Box 11"/>
            <p:cNvSpPr txBox="1">
              <a:spLocks noChangeArrowheads="1"/>
            </p:cNvSpPr>
            <p:nvPr/>
          </p:nvSpPr>
          <p:spPr bwMode="gray">
            <a:xfrm>
              <a:off x="3360" y="2016"/>
              <a:ext cx="1632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0C0C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endParaRPr lang="en-US" sz="1600" dirty="0">
                <a:solidFill>
                  <a:srgbClr val="000000"/>
                </a:solidFill>
              </a:endParaRPr>
            </a:p>
          </p:txBody>
        </p:sp>
        <p:grpSp>
          <p:nvGrpSpPr>
            <p:cNvPr id="498700" name="Group 12"/>
            <p:cNvGrpSpPr>
              <a:grpSpLocks/>
            </p:cNvGrpSpPr>
            <p:nvPr/>
          </p:nvGrpSpPr>
          <p:grpSpPr bwMode="auto">
            <a:xfrm>
              <a:off x="2880" y="1344"/>
              <a:ext cx="498" cy="1245"/>
              <a:chOff x="2880" y="1344"/>
              <a:chExt cx="498" cy="1245"/>
            </a:xfrm>
          </p:grpSpPr>
          <p:sp>
            <p:nvSpPr>
              <p:cNvPr id="498701" name="Freeform 13"/>
              <p:cNvSpPr>
                <a:spLocks/>
              </p:cNvSpPr>
              <p:nvPr/>
            </p:nvSpPr>
            <p:spPr bwMode="gray">
              <a:xfrm>
                <a:off x="3001" y="1344"/>
                <a:ext cx="233" cy="254"/>
              </a:xfrm>
              <a:custGeom>
                <a:avLst/>
                <a:gdLst>
                  <a:gd name="T0" fmla="*/ 133 w 267"/>
                  <a:gd name="T1" fmla="*/ 0 h 292"/>
                  <a:gd name="T2" fmla="*/ 161 w 267"/>
                  <a:gd name="T3" fmla="*/ 3 h 292"/>
                  <a:gd name="T4" fmla="*/ 186 w 267"/>
                  <a:gd name="T5" fmla="*/ 12 h 292"/>
                  <a:gd name="T6" fmla="*/ 209 w 267"/>
                  <a:gd name="T7" fmla="*/ 25 h 292"/>
                  <a:gd name="T8" fmla="*/ 228 w 267"/>
                  <a:gd name="T9" fmla="*/ 42 h 292"/>
                  <a:gd name="T10" fmla="*/ 245 w 267"/>
                  <a:gd name="T11" fmla="*/ 64 h 292"/>
                  <a:gd name="T12" fmla="*/ 257 w 267"/>
                  <a:gd name="T13" fmla="*/ 88 h 292"/>
                  <a:gd name="T14" fmla="*/ 265 w 267"/>
                  <a:gd name="T15" fmla="*/ 116 h 292"/>
                  <a:gd name="T16" fmla="*/ 267 w 267"/>
                  <a:gd name="T17" fmla="*/ 146 h 292"/>
                  <a:gd name="T18" fmla="*/ 265 w 267"/>
                  <a:gd name="T19" fmla="*/ 175 h 292"/>
                  <a:gd name="T20" fmla="*/ 257 w 267"/>
                  <a:gd name="T21" fmla="*/ 203 h 292"/>
                  <a:gd name="T22" fmla="*/ 245 w 267"/>
                  <a:gd name="T23" fmla="*/ 227 h 292"/>
                  <a:gd name="T24" fmla="*/ 228 w 267"/>
                  <a:gd name="T25" fmla="*/ 249 h 292"/>
                  <a:gd name="T26" fmla="*/ 209 w 267"/>
                  <a:gd name="T27" fmla="*/ 267 h 292"/>
                  <a:gd name="T28" fmla="*/ 186 w 267"/>
                  <a:gd name="T29" fmla="*/ 281 h 292"/>
                  <a:gd name="T30" fmla="*/ 161 w 267"/>
                  <a:gd name="T31" fmla="*/ 289 h 292"/>
                  <a:gd name="T32" fmla="*/ 133 w 267"/>
                  <a:gd name="T33" fmla="*/ 292 h 292"/>
                  <a:gd name="T34" fmla="*/ 103 w 267"/>
                  <a:gd name="T35" fmla="*/ 288 h 292"/>
                  <a:gd name="T36" fmla="*/ 75 w 267"/>
                  <a:gd name="T37" fmla="*/ 277 h 292"/>
                  <a:gd name="T38" fmla="*/ 51 w 267"/>
                  <a:gd name="T39" fmla="*/ 260 h 292"/>
                  <a:gd name="T40" fmla="*/ 29 w 267"/>
                  <a:gd name="T41" fmla="*/ 237 h 292"/>
                  <a:gd name="T42" fmla="*/ 13 w 267"/>
                  <a:gd name="T43" fmla="*/ 210 h 292"/>
                  <a:gd name="T44" fmla="*/ 4 w 267"/>
                  <a:gd name="T45" fmla="*/ 178 h 292"/>
                  <a:gd name="T46" fmla="*/ 0 w 267"/>
                  <a:gd name="T47" fmla="*/ 146 h 292"/>
                  <a:gd name="T48" fmla="*/ 4 w 267"/>
                  <a:gd name="T49" fmla="*/ 113 h 292"/>
                  <a:gd name="T50" fmla="*/ 13 w 267"/>
                  <a:gd name="T51" fmla="*/ 81 h 292"/>
                  <a:gd name="T52" fmla="*/ 29 w 267"/>
                  <a:gd name="T53" fmla="*/ 54 h 292"/>
                  <a:gd name="T54" fmla="*/ 51 w 267"/>
                  <a:gd name="T55" fmla="*/ 32 h 292"/>
                  <a:gd name="T56" fmla="*/ 75 w 267"/>
                  <a:gd name="T57" fmla="*/ 14 h 292"/>
                  <a:gd name="T58" fmla="*/ 103 w 267"/>
                  <a:gd name="T59" fmla="*/ 3 h 292"/>
                  <a:gd name="T60" fmla="*/ 133 w 267"/>
                  <a:gd name="T61" fmla="*/ 0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67" h="292">
                    <a:moveTo>
                      <a:pt x="133" y="0"/>
                    </a:moveTo>
                    <a:lnTo>
                      <a:pt x="161" y="3"/>
                    </a:lnTo>
                    <a:lnTo>
                      <a:pt x="186" y="12"/>
                    </a:lnTo>
                    <a:lnTo>
                      <a:pt x="209" y="25"/>
                    </a:lnTo>
                    <a:lnTo>
                      <a:pt x="228" y="42"/>
                    </a:lnTo>
                    <a:lnTo>
                      <a:pt x="245" y="64"/>
                    </a:lnTo>
                    <a:lnTo>
                      <a:pt x="257" y="88"/>
                    </a:lnTo>
                    <a:lnTo>
                      <a:pt x="265" y="116"/>
                    </a:lnTo>
                    <a:lnTo>
                      <a:pt x="267" y="146"/>
                    </a:lnTo>
                    <a:lnTo>
                      <a:pt x="265" y="175"/>
                    </a:lnTo>
                    <a:lnTo>
                      <a:pt x="257" y="203"/>
                    </a:lnTo>
                    <a:lnTo>
                      <a:pt x="245" y="227"/>
                    </a:lnTo>
                    <a:lnTo>
                      <a:pt x="228" y="249"/>
                    </a:lnTo>
                    <a:lnTo>
                      <a:pt x="209" y="267"/>
                    </a:lnTo>
                    <a:lnTo>
                      <a:pt x="186" y="281"/>
                    </a:lnTo>
                    <a:lnTo>
                      <a:pt x="161" y="289"/>
                    </a:lnTo>
                    <a:lnTo>
                      <a:pt x="133" y="292"/>
                    </a:lnTo>
                    <a:lnTo>
                      <a:pt x="103" y="288"/>
                    </a:lnTo>
                    <a:lnTo>
                      <a:pt x="75" y="277"/>
                    </a:lnTo>
                    <a:lnTo>
                      <a:pt x="51" y="260"/>
                    </a:lnTo>
                    <a:lnTo>
                      <a:pt x="29" y="237"/>
                    </a:lnTo>
                    <a:lnTo>
                      <a:pt x="13" y="210"/>
                    </a:lnTo>
                    <a:lnTo>
                      <a:pt x="4" y="178"/>
                    </a:lnTo>
                    <a:lnTo>
                      <a:pt x="0" y="146"/>
                    </a:lnTo>
                    <a:lnTo>
                      <a:pt x="4" y="113"/>
                    </a:lnTo>
                    <a:lnTo>
                      <a:pt x="13" y="81"/>
                    </a:lnTo>
                    <a:lnTo>
                      <a:pt x="29" y="54"/>
                    </a:lnTo>
                    <a:lnTo>
                      <a:pt x="51" y="32"/>
                    </a:lnTo>
                    <a:lnTo>
                      <a:pt x="75" y="14"/>
                    </a:lnTo>
                    <a:lnTo>
                      <a:pt x="103" y="3"/>
                    </a:lnTo>
                    <a:lnTo>
                      <a:pt x="133" y="0"/>
                    </a:lnTo>
                    <a:close/>
                  </a:path>
                </a:pathLst>
              </a:custGeom>
              <a:solidFill>
                <a:srgbClr val="FF9933"/>
              </a:solidFill>
              <a:ln>
                <a:noFill/>
              </a:ln>
              <a:effectLst>
                <a:outerShdw dist="91581" dir="3378596" algn="ctr" rotWithShape="0">
                  <a:srgbClr val="C0C0C0">
                    <a:alpha val="50000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0">
                    <a:solidFill>
                      <a:srgbClr val="F7F161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8702" name="Freeform 14"/>
              <p:cNvSpPr>
                <a:spLocks/>
              </p:cNvSpPr>
              <p:nvPr/>
            </p:nvSpPr>
            <p:spPr bwMode="gray">
              <a:xfrm>
                <a:off x="2880" y="1625"/>
                <a:ext cx="498" cy="964"/>
              </a:xfrm>
              <a:custGeom>
                <a:avLst/>
                <a:gdLst>
                  <a:gd name="T0" fmla="*/ 72 w 573"/>
                  <a:gd name="T1" fmla="*/ 5 h 1111"/>
                  <a:gd name="T2" fmla="*/ 30 w 573"/>
                  <a:gd name="T3" fmla="*/ 32 h 1111"/>
                  <a:gd name="T4" fmla="*/ 4 w 573"/>
                  <a:gd name="T5" fmla="*/ 75 h 1111"/>
                  <a:gd name="T6" fmla="*/ 0 w 573"/>
                  <a:gd name="T7" fmla="*/ 509 h 1111"/>
                  <a:gd name="T8" fmla="*/ 1 w 573"/>
                  <a:gd name="T9" fmla="*/ 516 h 1111"/>
                  <a:gd name="T10" fmla="*/ 9 w 573"/>
                  <a:gd name="T11" fmla="*/ 533 h 1111"/>
                  <a:gd name="T12" fmla="*/ 26 w 573"/>
                  <a:gd name="T13" fmla="*/ 550 h 1111"/>
                  <a:gd name="T14" fmla="*/ 56 w 573"/>
                  <a:gd name="T15" fmla="*/ 557 h 1111"/>
                  <a:gd name="T16" fmla="*/ 84 w 573"/>
                  <a:gd name="T17" fmla="*/ 551 h 1111"/>
                  <a:gd name="T18" fmla="*/ 100 w 573"/>
                  <a:gd name="T19" fmla="*/ 534 h 1111"/>
                  <a:gd name="T20" fmla="*/ 106 w 573"/>
                  <a:gd name="T21" fmla="*/ 516 h 1111"/>
                  <a:gd name="T22" fmla="*/ 108 w 573"/>
                  <a:gd name="T23" fmla="*/ 503 h 1111"/>
                  <a:gd name="T24" fmla="*/ 108 w 573"/>
                  <a:gd name="T25" fmla="*/ 166 h 1111"/>
                  <a:gd name="T26" fmla="*/ 135 w 573"/>
                  <a:gd name="T27" fmla="*/ 1066 h 1111"/>
                  <a:gd name="T28" fmla="*/ 138 w 573"/>
                  <a:gd name="T29" fmla="*/ 1073 h 1111"/>
                  <a:gd name="T30" fmla="*/ 151 w 573"/>
                  <a:gd name="T31" fmla="*/ 1089 h 1111"/>
                  <a:gd name="T32" fmla="*/ 174 w 573"/>
                  <a:gd name="T33" fmla="*/ 1105 h 1111"/>
                  <a:gd name="T34" fmla="*/ 199 w 573"/>
                  <a:gd name="T35" fmla="*/ 1111 h 1111"/>
                  <a:gd name="T36" fmla="*/ 227 w 573"/>
                  <a:gd name="T37" fmla="*/ 1110 h 1111"/>
                  <a:gd name="T38" fmla="*/ 255 w 573"/>
                  <a:gd name="T39" fmla="*/ 1097 h 1111"/>
                  <a:gd name="T40" fmla="*/ 272 w 573"/>
                  <a:gd name="T41" fmla="*/ 1080 h 1111"/>
                  <a:gd name="T42" fmla="*/ 278 w 573"/>
                  <a:gd name="T43" fmla="*/ 1068 h 1111"/>
                  <a:gd name="T44" fmla="*/ 279 w 573"/>
                  <a:gd name="T45" fmla="*/ 499 h 1111"/>
                  <a:gd name="T46" fmla="*/ 302 w 573"/>
                  <a:gd name="T47" fmla="*/ 503 h 1111"/>
                  <a:gd name="T48" fmla="*/ 302 w 573"/>
                  <a:gd name="T49" fmla="*/ 534 h 1111"/>
                  <a:gd name="T50" fmla="*/ 304 w 573"/>
                  <a:gd name="T51" fmla="*/ 590 h 1111"/>
                  <a:gd name="T52" fmla="*/ 304 w 573"/>
                  <a:gd name="T53" fmla="*/ 664 h 1111"/>
                  <a:gd name="T54" fmla="*/ 304 w 573"/>
                  <a:gd name="T55" fmla="*/ 750 h 1111"/>
                  <a:gd name="T56" fmla="*/ 304 w 573"/>
                  <a:gd name="T57" fmla="*/ 838 h 1111"/>
                  <a:gd name="T58" fmla="*/ 305 w 573"/>
                  <a:gd name="T59" fmla="*/ 926 h 1111"/>
                  <a:gd name="T60" fmla="*/ 305 w 573"/>
                  <a:gd name="T61" fmla="*/ 1004 h 1111"/>
                  <a:gd name="T62" fmla="*/ 305 w 573"/>
                  <a:gd name="T63" fmla="*/ 1066 h 1111"/>
                  <a:gd name="T64" fmla="*/ 306 w 573"/>
                  <a:gd name="T65" fmla="*/ 1073 h 1111"/>
                  <a:gd name="T66" fmla="*/ 315 w 573"/>
                  <a:gd name="T67" fmla="*/ 1088 h 1111"/>
                  <a:gd name="T68" fmla="*/ 335 w 573"/>
                  <a:gd name="T69" fmla="*/ 1103 h 1111"/>
                  <a:gd name="T70" fmla="*/ 372 w 573"/>
                  <a:gd name="T71" fmla="*/ 1111 h 1111"/>
                  <a:gd name="T72" fmla="*/ 408 w 573"/>
                  <a:gd name="T73" fmla="*/ 1103 h 1111"/>
                  <a:gd name="T74" fmla="*/ 429 w 573"/>
                  <a:gd name="T75" fmla="*/ 1089 h 1111"/>
                  <a:gd name="T76" fmla="*/ 437 w 573"/>
                  <a:gd name="T77" fmla="*/ 1073 h 1111"/>
                  <a:gd name="T78" fmla="*/ 438 w 573"/>
                  <a:gd name="T79" fmla="*/ 1067 h 1111"/>
                  <a:gd name="T80" fmla="*/ 466 w 573"/>
                  <a:gd name="T81" fmla="*/ 166 h 1111"/>
                  <a:gd name="T82" fmla="*/ 468 w 573"/>
                  <a:gd name="T83" fmla="*/ 503 h 1111"/>
                  <a:gd name="T84" fmla="*/ 472 w 573"/>
                  <a:gd name="T85" fmla="*/ 517 h 1111"/>
                  <a:gd name="T86" fmla="*/ 483 w 573"/>
                  <a:gd name="T87" fmla="*/ 537 h 1111"/>
                  <a:gd name="T88" fmla="*/ 505 w 573"/>
                  <a:gd name="T89" fmla="*/ 551 h 1111"/>
                  <a:gd name="T90" fmla="*/ 536 w 573"/>
                  <a:gd name="T91" fmla="*/ 551 h 1111"/>
                  <a:gd name="T92" fmla="*/ 557 w 573"/>
                  <a:gd name="T93" fmla="*/ 537 h 1111"/>
                  <a:gd name="T94" fmla="*/ 570 w 573"/>
                  <a:gd name="T95" fmla="*/ 517 h 1111"/>
                  <a:gd name="T96" fmla="*/ 573 w 573"/>
                  <a:gd name="T97" fmla="*/ 508 h 1111"/>
                  <a:gd name="T98" fmla="*/ 572 w 573"/>
                  <a:gd name="T99" fmla="*/ 68 h 1111"/>
                  <a:gd name="T100" fmla="*/ 546 w 573"/>
                  <a:gd name="T101" fmla="*/ 28 h 1111"/>
                  <a:gd name="T102" fmla="*/ 506 w 573"/>
                  <a:gd name="T103" fmla="*/ 4 h 1111"/>
                  <a:gd name="T104" fmla="*/ 94 w 573"/>
                  <a:gd name="T105" fmla="*/ 0 h 1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573" h="1111">
                    <a:moveTo>
                      <a:pt x="94" y="0"/>
                    </a:moveTo>
                    <a:lnTo>
                      <a:pt x="72" y="5"/>
                    </a:lnTo>
                    <a:lnTo>
                      <a:pt x="50" y="16"/>
                    </a:lnTo>
                    <a:lnTo>
                      <a:pt x="30" y="32"/>
                    </a:lnTo>
                    <a:lnTo>
                      <a:pt x="15" y="53"/>
                    </a:lnTo>
                    <a:lnTo>
                      <a:pt x="4" y="75"/>
                    </a:lnTo>
                    <a:lnTo>
                      <a:pt x="0" y="99"/>
                    </a:lnTo>
                    <a:lnTo>
                      <a:pt x="0" y="509"/>
                    </a:lnTo>
                    <a:lnTo>
                      <a:pt x="0" y="511"/>
                    </a:lnTo>
                    <a:lnTo>
                      <a:pt x="1" y="516"/>
                    </a:lnTo>
                    <a:lnTo>
                      <a:pt x="4" y="525"/>
                    </a:lnTo>
                    <a:lnTo>
                      <a:pt x="9" y="533"/>
                    </a:lnTo>
                    <a:lnTo>
                      <a:pt x="16" y="543"/>
                    </a:lnTo>
                    <a:lnTo>
                      <a:pt x="26" y="550"/>
                    </a:lnTo>
                    <a:lnTo>
                      <a:pt x="39" y="556"/>
                    </a:lnTo>
                    <a:lnTo>
                      <a:pt x="56" y="557"/>
                    </a:lnTo>
                    <a:lnTo>
                      <a:pt x="72" y="556"/>
                    </a:lnTo>
                    <a:lnTo>
                      <a:pt x="84" y="551"/>
                    </a:lnTo>
                    <a:lnTo>
                      <a:pt x="92" y="543"/>
                    </a:lnTo>
                    <a:lnTo>
                      <a:pt x="100" y="534"/>
                    </a:lnTo>
                    <a:lnTo>
                      <a:pt x="103" y="525"/>
                    </a:lnTo>
                    <a:lnTo>
                      <a:pt x="106" y="516"/>
                    </a:lnTo>
                    <a:lnTo>
                      <a:pt x="107" y="508"/>
                    </a:lnTo>
                    <a:lnTo>
                      <a:pt x="108" y="503"/>
                    </a:lnTo>
                    <a:lnTo>
                      <a:pt x="108" y="500"/>
                    </a:lnTo>
                    <a:lnTo>
                      <a:pt x="108" y="166"/>
                    </a:lnTo>
                    <a:lnTo>
                      <a:pt x="134" y="167"/>
                    </a:lnTo>
                    <a:lnTo>
                      <a:pt x="135" y="1066"/>
                    </a:lnTo>
                    <a:lnTo>
                      <a:pt x="136" y="1068"/>
                    </a:lnTo>
                    <a:lnTo>
                      <a:pt x="138" y="1073"/>
                    </a:lnTo>
                    <a:lnTo>
                      <a:pt x="143" y="1080"/>
                    </a:lnTo>
                    <a:lnTo>
                      <a:pt x="151" y="1089"/>
                    </a:lnTo>
                    <a:lnTo>
                      <a:pt x="162" y="1097"/>
                    </a:lnTo>
                    <a:lnTo>
                      <a:pt x="174" y="1105"/>
                    </a:lnTo>
                    <a:lnTo>
                      <a:pt x="189" y="1110"/>
                    </a:lnTo>
                    <a:lnTo>
                      <a:pt x="199" y="1111"/>
                    </a:lnTo>
                    <a:lnTo>
                      <a:pt x="217" y="1111"/>
                    </a:lnTo>
                    <a:lnTo>
                      <a:pt x="227" y="1110"/>
                    </a:lnTo>
                    <a:lnTo>
                      <a:pt x="243" y="1105"/>
                    </a:lnTo>
                    <a:lnTo>
                      <a:pt x="255" y="1097"/>
                    </a:lnTo>
                    <a:lnTo>
                      <a:pt x="265" y="1089"/>
                    </a:lnTo>
                    <a:lnTo>
                      <a:pt x="272" y="1080"/>
                    </a:lnTo>
                    <a:lnTo>
                      <a:pt x="276" y="1073"/>
                    </a:lnTo>
                    <a:lnTo>
                      <a:pt x="278" y="1068"/>
                    </a:lnTo>
                    <a:lnTo>
                      <a:pt x="279" y="1066"/>
                    </a:lnTo>
                    <a:lnTo>
                      <a:pt x="279" y="499"/>
                    </a:lnTo>
                    <a:lnTo>
                      <a:pt x="302" y="499"/>
                    </a:lnTo>
                    <a:lnTo>
                      <a:pt x="302" y="503"/>
                    </a:lnTo>
                    <a:lnTo>
                      <a:pt x="302" y="515"/>
                    </a:lnTo>
                    <a:lnTo>
                      <a:pt x="302" y="534"/>
                    </a:lnTo>
                    <a:lnTo>
                      <a:pt x="302" y="560"/>
                    </a:lnTo>
                    <a:lnTo>
                      <a:pt x="304" y="590"/>
                    </a:lnTo>
                    <a:lnTo>
                      <a:pt x="304" y="626"/>
                    </a:lnTo>
                    <a:lnTo>
                      <a:pt x="304" y="664"/>
                    </a:lnTo>
                    <a:lnTo>
                      <a:pt x="304" y="706"/>
                    </a:lnTo>
                    <a:lnTo>
                      <a:pt x="304" y="750"/>
                    </a:lnTo>
                    <a:lnTo>
                      <a:pt x="304" y="793"/>
                    </a:lnTo>
                    <a:lnTo>
                      <a:pt x="304" y="838"/>
                    </a:lnTo>
                    <a:lnTo>
                      <a:pt x="305" y="882"/>
                    </a:lnTo>
                    <a:lnTo>
                      <a:pt x="305" y="926"/>
                    </a:lnTo>
                    <a:lnTo>
                      <a:pt x="305" y="966"/>
                    </a:lnTo>
                    <a:lnTo>
                      <a:pt x="305" y="1004"/>
                    </a:lnTo>
                    <a:lnTo>
                      <a:pt x="305" y="1037"/>
                    </a:lnTo>
                    <a:lnTo>
                      <a:pt x="305" y="1066"/>
                    </a:lnTo>
                    <a:lnTo>
                      <a:pt x="305" y="1067"/>
                    </a:lnTo>
                    <a:lnTo>
                      <a:pt x="306" y="1073"/>
                    </a:lnTo>
                    <a:lnTo>
                      <a:pt x="310" y="1079"/>
                    </a:lnTo>
                    <a:lnTo>
                      <a:pt x="315" y="1088"/>
                    </a:lnTo>
                    <a:lnTo>
                      <a:pt x="323" y="1096"/>
                    </a:lnTo>
                    <a:lnTo>
                      <a:pt x="335" y="1103"/>
                    </a:lnTo>
                    <a:lnTo>
                      <a:pt x="351" y="1108"/>
                    </a:lnTo>
                    <a:lnTo>
                      <a:pt x="372" y="1111"/>
                    </a:lnTo>
                    <a:lnTo>
                      <a:pt x="392" y="1108"/>
                    </a:lnTo>
                    <a:lnTo>
                      <a:pt x="408" y="1103"/>
                    </a:lnTo>
                    <a:lnTo>
                      <a:pt x="420" y="1096"/>
                    </a:lnTo>
                    <a:lnTo>
                      <a:pt x="429" y="1089"/>
                    </a:lnTo>
                    <a:lnTo>
                      <a:pt x="434" y="1080"/>
                    </a:lnTo>
                    <a:lnTo>
                      <a:pt x="437" y="1073"/>
                    </a:lnTo>
                    <a:lnTo>
                      <a:pt x="438" y="1068"/>
                    </a:lnTo>
                    <a:lnTo>
                      <a:pt x="438" y="1067"/>
                    </a:lnTo>
                    <a:lnTo>
                      <a:pt x="440" y="166"/>
                    </a:lnTo>
                    <a:lnTo>
                      <a:pt x="466" y="166"/>
                    </a:lnTo>
                    <a:lnTo>
                      <a:pt x="466" y="500"/>
                    </a:lnTo>
                    <a:lnTo>
                      <a:pt x="468" y="503"/>
                    </a:lnTo>
                    <a:lnTo>
                      <a:pt x="469" y="509"/>
                    </a:lnTo>
                    <a:lnTo>
                      <a:pt x="472" y="517"/>
                    </a:lnTo>
                    <a:lnTo>
                      <a:pt x="477" y="527"/>
                    </a:lnTo>
                    <a:lnTo>
                      <a:pt x="483" y="537"/>
                    </a:lnTo>
                    <a:lnTo>
                      <a:pt x="493" y="545"/>
                    </a:lnTo>
                    <a:lnTo>
                      <a:pt x="505" y="551"/>
                    </a:lnTo>
                    <a:lnTo>
                      <a:pt x="520" y="554"/>
                    </a:lnTo>
                    <a:lnTo>
                      <a:pt x="536" y="551"/>
                    </a:lnTo>
                    <a:lnTo>
                      <a:pt x="548" y="545"/>
                    </a:lnTo>
                    <a:lnTo>
                      <a:pt x="557" y="537"/>
                    </a:lnTo>
                    <a:lnTo>
                      <a:pt x="563" y="527"/>
                    </a:lnTo>
                    <a:lnTo>
                      <a:pt x="570" y="517"/>
                    </a:lnTo>
                    <a:lnTo>
                      <a:pt x="573" y="510"/>
                    </a:lnTo>
                    <a:lnTo>
                      <a:pt x="573" y="508"/>
                    </a:lnTo>
                    <a:lnTo>
                      <a:pt x="573" y="79"/>
                    </a:lnTo>
                    <a:lnTo>
                      <a:pt x="572" y="68"/>
                    </a:lnTo>
                    <a:lnTo>
                      <a:pt x="561" y="47"/>
                    </a:lnTo>
                    <a:lnTo>
                      <a:pt x="546" y="28"/>
                    </a:lnTo>
                    <a:lnTo>
                      <a:pt x="528" y="14"/>
                    </a:lnTo>
                    <a:lnTo>
                      <a:pt x="506" y="4"/>
                    </a:lnTo>
                    <a:lnTo>
                      <a:pt x="485" y="0"/>
                    </a:lnTo>
                    <a:lnTo>
                      <a:pt x="94" y="0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rgbClr val="FF9933"/>
              </a:solidFill>
              <a:ln>
                <a:noFill/>
              </a:ln>
              <a:effectLst>
                <a:outerShdw dist="91581" dir="3378596" algn="ctr" rotWithShape="0">
                  <a:srgbClr val="C0C0C0">
                    <a:alpha val="50000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0">
                    <a:solidFill>
                      <a:srgbClr val="F7F161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2" name="Прямоугольник 1"/>
          <p:cNvSpPr/>
          <p:nvPr/>
        </p:nvSpPr>
        <p:spPr>
          <a:xfrm>
            <a:off x="4764088" y="3573016"/>
            <a:ext cx="304827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eaLnBrk="0" hangingPunct="0"/>
            <a:r>
              <a:rPr lang="ru-RU" altLang="ru-RU" sz="2400" b="1" dirty="0">
                <a:solidFill>
                  <a:srgbClr val="FF9933"/>
                </a:solidFill>
              </a:rPr>
              <a:t>специальности</a:t>
            </a:r>
            <a:r>
              <a:rPr lang="ru-RU" altLang="ru-RU" sz="2400" b="1" dirty="0" smtClean="0">
                <a:solidFill>
                  <a:srgbClr val="FF0000"/>
                </a:solidFill>
              </a:rPr>
              <a:t> </a:t>
            </a:r>
            <a:r>
              <a:rPr lang="ru-RU" altLang="ru-RU" sz="2200" b="1" dirty="0" smtClean="0">
                <a:solidFill>
                  <a:srgbClr val="000000"/>
                </a:solidFill>
              </a:rPr>
              <a:t>среднего </a:t>
            </a:r>
            <a:endParaRPr lang="ru-RU" altLang="ru-RU" sz="2200" b="1" dirty="0">
              <a:solidFill>
                <a:srgbClr val="000000"/>
              </a:solidFill>
            </a:endParaRPr>
          </a:p>
          <a:p>
            <a:pPr algn="r" eaLnBrk="0" hangingPunct="0"/>
            <a:r>
              <a:rPr lang="ru-RU" altLang="ru-RU" sz="2200" b="1" dirty="0">
                <a:solidFill>
                  <a:srgbClr val="000000"/>
                </a:solidFill>
              </a:rPr>
              <a:t>профессионального образования</a:t>
            </a:r>
            <a:endParaRPr lang="en-US" altLang="ru-RU" sz="2200" dirty="0">
              <a:solidFill>
                <a:srgbClr val="000000"/>
              </a:solidFill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7086890"/>
              </p:ext>
            </p:extLst>
          </p:nvPr>
        </p:nvGraphicFramePr>
        <p:xfrm>
          <a:off x="7252575" y="3105234"/>
          <a:ext cx="5334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3" name="CorelDRAW" r:id="rId3" imgW="536502" imgH="537394" progId="CorelDRAW.Graphic.13">
                  <p:embed/>
                </p:oleObj>
              </mc:Choice>
              <mc:Fallback>
                <p:oleObj name="CorelDRAW" r:id="rId3" imgW="536502" imgH="537394" progId="CorelDRAW.Graphic.1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2575" y="3105234"/>
                        <a:ext cx="533400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7769857"/>
              </p:ext>
            </p:extLst>
          </p:nvPr>
        </p:nvGraphicFramePr>
        <p:xfrm>
          <a:off x="1187624" y="3068960"/>
          <a:ext cx="5334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4" name="CorelDRAW" r:id="rId5" imgW="536502" imgH="537394" progId="CorelDRAW.Graphic.13">
                  <p:embed/>
                </p:oleObj>
              </mc:Choice>
              <mc:Fallback>
                <p:oleObj name="CorelDRAW" r:id="rId5" imgW="536502" imgH="537394" progId="CorelDRAW.Graphic.1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624" y="3068960"/>
                        <a:ext cx="533400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331640" y="5661248"/>
            <a:ext cx="54726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9933"/>
                </a:solidFill>
                <a:sym typeface="Wingdings"/>
              </a:rPr>
              <a:t></a:t>
            </a:r>
            <a:r>
              <a:rPr lang="ru-RU" dirty="0" smtClean="0">
                <a:sym typeface="Wingdings"/>
              </a:rPr>
              <a:t> </a:t>
            </a:r>
            <a:r>
              <a:rPr lang="ru-RU" dirty="0" smtClean="0"/>
              <a:t>Подготовка в колледжах и техникумах Ярославской области не ведется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8561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/>
          <p:cNvSpPr>
            <a:spLocks noChangeArrowheads="1"/>
          </p:cNvSpPr>
          <p:nvPr/>
        </p:nvSpPr>
        <p:spPr bwMode="gray">
          <a:xfrm>
            <a:off x="-11430" y="1508099"/>
            <a:ext cx="9155430" cy="5301208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10000"/>
                </a:srgbClr>
              </a:gs>
              <a:gs pos="100000">
                <a:srgbClr val="FFFFFF">
                  <a:alpha val="0"/>
                </a:srgbClr>
              </a:gs>
            </a:gsLst>
            <a:lin ang="16200000" scaled="1"/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190500" indent="-190500">
              <a:lnSpc>
                <a:spcPct val="95000"/>
              </a:lnSpc>
              <a:spcAft>
                <a:spcPts val="800"/>
              </a:spcAft>
              <a:buClr>
                <a:srgbClr val="969696"/>
              </a:buClr>
              <a:buFont typeface="Wingdings" pitchFamily="2" charset="2"/>
              <a:buChar char="§"/>
              <a:defRPr/>
            </a:pPr>
            <a:endParaRPr lang="de-DE" noProof="1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179512" y="2420916"/>
            <a:ext cx="8605213" cy="720052"/>
            <a:chOff x="179512" y="2204892"/>
            <a:chExt cx="8605213" cy="720052"/>
          </a:xfrm>
        </p:grpSpPr>
        <p:sp>
          <p:nvSpPr>
            <p:cNvPr id="328706" name="AutoShape 2"/>
            <p:cNvSpPr>
              <a:spLocks noChangeArrowheads="1"/>
            </p:cNvSpPr>
            <p:nvPr/>
          </p:nvSpPr>
          <p:spPr bwMode="gray">
            <a:xfrm>
              <a:off x="179512" y="2204892"/>
              <a:ext cx="8596749" cy="59152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1">
                    <a:gamma/>
                    <a:shade val="75686"/>
                    <a:invGamma/>
                  </a:schemeClr>
                </a:gs>
                <a:gs pos="50000">
                  <a:schemeClr val="tx1"/>
                </a:gs>
                <a:gs pos="100000">
                  <a:schemeClr val="tx1">
                    <a:gamma/>
                    <a:shade val="75686"/>
                    <a:invGamma/>
                  </a:schemeClr>
                </a:gs>
              </a:gsLst>
              <a:lin ang="5400000" scaled="1"/>
            </a:gradFill>
            <a:ln w="28575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b="1" dirty="0" smtClean="0">
                  <a:solidFill>
                    <a:srgbClr val="000000"/>
                  </a:solidFill>
                </a:rPr>
                <a:t>Производство высокотехнологичных технических средств, </a:t>
              </a:r>
            </a:p>
            <a:p>
              <a:r>
                <a:rPr lang="ru-RU" b="1" dirty="0" smtClean="0">
                  <a:solidFill>
                    <a:srgbClr val="000000"/>
                  </a:solidFill>
                </a:rPr>
                <a:t>приборостроение  </a:t>
              </a:r>
              <a:endParaRPr lang="en-US" b="1" dirty="0"/>
            </a:p>
          </p:txBody>
        </p:sp>
        <p:grpSp>
          <p:nvGrpSpPr>
            <p:cNvPr id="328707" name="Group 3"/>
            <p:cNvGrpSpPr>
              <a:grpSpLocks/>
            </p:cNvGrpSpPr>
            <p:nvPr/>
          </p:nvGrpSpPr>
          <p:grpSpPr bwMode="auto">
            <a:xfrm>
              <a:off x="8451350" y="2620144"/>
              <a:ext cx="333375" cy="304800"/>
              <a:chOff x="2078" y="1680"/>
              <a:chExt cx="1615" cy="1615"/>
            </a:xfrm>
          </p:grpSpPr>
          <p:sp>
            <p:nvSpPr>
              <p:cNvPr id="328708" name="Oval 4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5715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8709" name="Oval 5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8710" name="Oval 6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28711" name="Oval 7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FFCC00">
                      <a:gamma/>
                      <a:shade val="0"/>
                      <a:invGamma/>
                    </a:srgbClr>
                  </a:gs>
                  <a:gs pos="100000">
                    <a:srgbClr val="FFCC00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28712" name="Oval 8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28713" name="Oval 9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FFCC00"/>
                  </a:gs>
                  <a:gs pos="100000">
                    <a:srgbClr val="FFCC00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5" name="Группа 4"/>
          <p:cNvGrpSpPr/>
          <p:nvPr/>
        </p:nvGrpSpPr>
        <p:grpSpPr>
          <a:xfrm>
            <a:off x="179513" y="3282346"/>
            <a:ext cx="8614294" cy="578702"/>
            <a:chOff x="179513" y="2895600"/>
            <a:chExt cx="8614294" cy="578702"/>
          </a:xfrm>
        </p:grpSpPr>
        <p:sp>
          <p:nvSpPr>
            <p:cNvPr id="328714" name="AutoShape 10"/>
            <p:cNvSpPr>
              <a:spLocks noChangeArrowheads="1"/>
            </p:cNvSpPr>
            <p:nvPr/>
          </p:nvSpPr>
          <p:spPr bwMode="gray">
            <a:xfrm>
              <a:off x="179513" y="2895600"/>
              <a:ext cx="8596748" cy="457200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1">
                    <a:gamma/>
                    <a:shade val="75686"/>
                    <a:invGamma/>
                  </a:schemeClr>
                </a:gs>
                <a:gs pos="50000">
                  <a:schemeClr val="tx1"/>
                </a:gs>
                <a:gs pos="100000">
                  <a:schemeClr val="tx1">
                    <a:gamma/>
                    <a:shade val="75686"/>
                    <a:invGamma/>
                  </a:schemeClr>
                </a:gs>
              </a:gsLst>
              <a:lin ang="5400000" scaled="1"/>
            </a:gradFill>
            <a:ln w="28575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b="1" dirty="0" smtClean="0">
                  <a:solidFill>
                    <a:srgbClr val="000000"/>
                  </a:solidFill>
                </a:rPr>
                <a:t>Производство энергетических установок</a:t>
              </a:r>
              <a:endParaRPr lang="en-US" b="1" dirty="0"/>
            </a:p>
          </p:txBody>
        </p:sp>
        <p:grpSp>
          <p:nvGrpSpPr>
            <p:cNvPr id="328715" name="Group 11"/>
            <p:cNvGrpSpPr>
              <a:grpSpLocks/>
            </p:cNvGrpSpPr>
            <p:nvPr/>
          </p:nvGrpSpPr>
          <p:grpSpPr bwMode="auto">
            <a:xfrm>
              <a:off x="8460432" y="3169502"/>
              <a:ext cx="333375" cy="304800"/>
              <a:chOff x="2078" y="1680"/>
              <a:chExt cx="1615" cy="1615"/>
            </a:xfrm>
          </p:grpSpPr>
          <p:sp>
            <p:nvSpPr>
              <p:cNvPr id="328716" name="Oval 12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5715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8717" name="Oval 13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8718" name="Oval 14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28719" name="Oval 15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48BE67">
                      <a:gamma/>
                      <a:shade val="0"/>
                      <a:invGamma/>
                    </a:srgbClr>
                  </a:gs>
                  <a:gs pos="100000">
                    <a:srgbClr val="48BE67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28720" name="Oval 16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28721" name="Oval 17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48BE67"/>
                  </a:gs>
                  <a:gs pos="100000">
                    <a:srgbClr val="48BE67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4" name="Группа 3"/>
          <p:cNvGrpSpPr/>
          <p:nvPr/>
        </p:nvGrpSpPr>
        <p:grpSpPr>
          <a:xfrm>
            <a:off x="179513" y="4043536"/>
            <a:ext cx="8624203" cy="609600"/>
            <a:chOff x="179513" y="3581400"/>
            <a:chExt cx="8624203" cy="609600"/>
          </a:xfrm>
        </p:grpSpPr>
        <p:sp>
          <p:nvSpPr>
            <p:cNvPr id="328722" name="AutoShape 18"/>
            <p:cNvSpPr>
              <a:spLocks noChangeArrowheads="1"/>
            </p:cNvSpPr>
            <p:nvPr/>
          </p:nvSpPr>
          <p:spPr bwMode="gray">
            <a:xfrm>
              <a:off x="179513" y="3581400"/>
              <a:ext cx="8595097" cy="457200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1">
                    <a:gamma/>
                    <a:shade val="75686"/>
                    <a:invGamma/>
                  </a:schemeClr>
                </a:gs>
                <a:gs pos="50000">
                  <a:schemeClr val="tx1"/>
                </a:gs>
                <a:gs pos="100000">
                  <a:schemeClr val="tx1">
                    <a:gamma/>
                    <a:shade val="75686"/>
                    <a:invGamma/>
                  </a:schemeClr>
                </a:gs>
              </a:gsLst>
              <a:lin ang="5400000" scaled="1"/>
            </a:gradFill>
            <a:ln w="28575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b="1" dirty="0" smtClean="0">
                  <a:solidFill>
                    <a:srgbClr val="000000"/>
                  </a:solidFill>
                </a:rPr>
                <a:t>Фармацевтическая промышленность</a:t>
              </a:r>
              <a:endParaRPr lang="en-US" b="1" dirty="0"/>
            </a:p>
          </p:txBody>
        </p:sp>
        <p:grpSp>
          <p:nvGrpSpPr>
            <p:cNvPr id="328723" name="Group 19"/>
            <p:cNvGrpSpPr>
              <a:grpSpLocks/>
            </p:cNvGrpSpPr>
            <p:nvPr/>
          </p:nvGrpSpPr>
          <p:grpSpPr bwMode="auto">
            <a:xfrm>
              <a:off x="8470341" y="3886200"/>
              <a:ext cx="333375" cy="304800"/>
              <a:chOff x="2078" y="1680"/>
              <a:chExt cx="1615" cy="1615"/>
            </a:xfrm>
          </p:grpSpPr>
          <p:sp>
            <p:nvSpPr>
              <p:cNvPr id="328724" name="Oval 20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5715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8725" name="Oval 21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8726" name="Oval 22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28727" name="Oval 23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21B3E1"/>
                  </a:gs>
                  <a:gs pos="100000">
                    <a:srgbClr val="21B3E1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28728" name="Oval 24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28729" name="Oval 25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21B3E1"/>
                  </a:gs>
                  <a:gs pos="100000">
                    <a:srgbClr val="21B3E1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3" name="Группа 2"/>
          <p:cNvGrpSpPr/>
          <p:nvPr/>
        </p:nvGrpSpPr>
        <p:grpSpPr>
          <a:xfrm>
            <a:off x="179514" y="4840815"/>
            <a:ext cx="8604422" cy="604409"/>
            <a:chOff x="179514" y="4267200"/>
            <a:chExt cx="8604422" cy="604409"/>
          </a:xfrm>
        </p:grpSpPr>
        <p:sp>
          <p:nvSpPr>
            <p:cNvPr id="328730" name="AutoShape 26"/>
            <p:cNvSpPr>
              <a:spLocks noChangeArrowheads="1"/>
            </p:cNvSpPr>
            <p:nvPr/>
          </p:nvSpPr>
          <p:spPr bwMode="gray">
            <a:xfrm>
              <a:off x="179514" y="4267200"/>
              <a:ext cx="8604422" cy="457200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1">
                    <a:gamma/>
                    <a:shade val="75686"/>
                    <a:invGamma/>
                  </a:schemeClr>
                </a:gs>
                <a:gs pos="50000">
                  <a:schemeClr val="tx1"/>
                </a:gs>
                <a:gs pos="100000">
                  <a:schemeClr val="tx1">
                    <a:gamma/>
                    <a:shade val="75686"/>
                    <a:invGamma/>
                  </a:schemeClr>
                </a:gs>
              </a:gsLst>
              <a:lin ang="5400000" scaled="1"/>
            </a:gradFill>
            <a:ln w="28575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b="1" dirty="0" smtClean="0">
                  <a:solidFill>
                    <a:srgbClr val="000000"/>
                  </a:solidFill>
                </a:rPr>
                <a:t>Производство нефтепродуктов, резиновых изделий, лаков и красок</a:t>
              </a:r>
              <a:endParaRPr lang="en-US" b="1" dirty="0"/>
            </a:p>
          </p:txBody>
        </p:sp>
        <p:grpSp>
          <p:nvGrpSpPr>
            <p:cNvPr id="328731" name="Group 27"/>
            <p:cNvGrpSpPr>
              <a:grpSpLocks/>
            </p:cNvGrpSpPr>
            <p:nvPr/>
          </p:nvGrpSpPr>
          <p:grpSpPr bwMode="auto">
            <a:xfrm>
              <a:off x="8441235" y="4566809"/>
              <a:ext cx="333375" cy="304800"/>
              <a:chOff x="2078" y="1680"/>
              <a:chExt cx="1615" cy="1615"/>
            </a:xfrm>
          </p:grpSpPr>
          <p:sp>
            <p:nvSpPr>
              <p:cNvPr id="328732" name="Oval 28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5715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8733" name="Oval 29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8734" name="Oval 30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28735" name="Oval 31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8D67E1">
                      <a:gamma/>
                      <a:shade val="0"/>
                      <a:invGamma/>
                    </a:srgbClr>
                  </a:gs>
                  <a:gs pos="100000">
                    <a:srgbClr val="8D67E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28736" name="Oval 32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28737" name="Oval 33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8D67E1"/>
                  </a:gs>
                  <a:gs pos="100000">
                    <a:srgbClr val="8D67E1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2" name="Группа 1"/>
          <p:cNvGrpSpPr/>
          <p:nvPr/>
        </p:nvGrpSpPr>
        <p:grpSpPr>
          <a:xfrm>
            <a:off x="179514" y="5597650"/>
            <a:ext cx="8624070" cy="567654"/>
            <a:chOff x="179514" y="4953000"/>
            <a:chExt cx="8624070" cy="567654"/>
          </a:xfrm>
        </p:grpSpPr>
        <p:sp>
          <p:nvSpPr>
            <p:cNvPr id="328738" name="AutoShape 34"/>
            <p:cNvSpPr>
              <a:spLocks noChangeArrowheads="1"/>
            </p:cNvSpPr>
            <p:nvPr/>
          </p:nvSpPr>
          <p:spPr bwMode="gray">
            <a:xfrm>
              <a:off x="179514" y="4953000"/>
              <a:ext cx="8596747" cy="457200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1">
                    <a:gamma/>
                    <a:shade val="75686"/>
                    <a:invGamma/>
                  </a:schemeClr>
                </a:gs>
                <a:gs pos="50000">
                  <a:schemeClr val="tx1"/>
                </a:gs>
                <a:gs pos="100000">
                  <a:schemeClr val="tx1">
                    <a:gamma/>
                    <a:shade val="75686"/>
                    <a:invGamma/>
                  </a:schemeClr>
                </a:gs>
              </a:gsLst>
              <a:lin ang="5400000" scaled="1"/>
            </a:gradFill>
            <a:ln w="28575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b="1" dirty="0" smtClean="0">
                  <a:solidFill>
                    <a:srgbClr val="000000"/>
                  </a:solidFill>
                </a:rPr>
                <a:t>Пищевая промышленность</a:t>
              </a:r>
              <a:endParaRPr lang="en-US" b="1" dirty="0"/>
            </a:p>
          </p:txBody>
        </p:sp>
        <p:grpSp>
          <p:nvGrpSpPr>
            <p:cNvPr id="328739" name="Group 35"/>
            <p:cNvGrpSpPr>
              <a:grpSpLocks/>
            </p:cNvGrpSpPr>
            <p:nvPr/>
          </p:nvGrpSpPr>
          <p:grpSpPr bwMode="auto">
            <a:xfrm>
              <a:off x="8470209" y="5215854"/>
              <a:ext cx="333375" cy="304800"/>
              <a:chOff x="2078" y="1680"/>
              <a:chExt cx="1615" cy="1615"/>
            </a:xfrm>
          </p:grpSpPr>
          <p:sp>
            <p:nvSpPr>
              <p:cNvPr id="328740" name="Oval 36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5715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8741" name="Oval 37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8742" name="Oval 38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28743" name="Oval 39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E35E23">
                      <a:gamma/>
                      <a:shade val="0"/>
                      <a:invGamma/>
                    </a:srgbClr>
                  </a:gs>
                  <a:gs pos="100000">
                    <a:srgbClr val="E35E23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28744" name="Oval 40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28745" name="Oval 41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E35E23"/>
                  </a:gs>
                  <a:gs pos="100000">
                    <a:srgbClr val="E35E23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</p:grpSp>
      </p:grpSp>
      <p:sp>
        <p:nvSpPr>
          <p:cNvPr id="328746" name="Rectangle 42"/>
          <p:cNvSpPr>
            <a:spLocks noGrp="1" noChangeArrowheads="1"/>
          </p:cNvSpPr>
          <p:nvPr>
            <p:ph type="title"/>
          </p:nvPr>
        </p:nvSpPr>
        <p:spPr>
          <a:xfrm>
            <a:off x="107504" y="404664"/>
            <a:ext cx="3528392" cy="563563"/>
          </a:xfrm>
          <a:noFill/>
          <a:ln/>
        </p:spPr>
        <p:txBody>
          <a:bodyPr/>
          <a:lstStyle/>
          <a:p>
            <a:r>
              <a:rPr lang="ru-RU" altLang="ru-RU" sz="2800" dirty="0">
                <a:solidFill>
                  <a:srgbClr val="FFC000"/>
                </a:solidFill>
              </a:rPr>
              <a:t>Промышленность</a:t>
            </a:r>
            <a:endParaRPr lang="en-US" sz="28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179512" y="1484784"/>
            <a:ext cx="8596749" cy="720080"/>
            <a:chOff x="179512" y="1412776"/>
            <a:chExt cx="8596749" cy="720080"/>
          </a:xfrm>
        </p:grpSpPr>
        <p:sp>
          <p:nvSpPr>
            <p:cNvPr id="44" name="AutoShape 34"/>
            <p:cNvSpPr>
              <a:spLocks noChangeArrowheads="1"/>
            </p:cNvSpPr>
            <p:nvPr/>
          </p:nvSpPr>
          <p:spPr bwMode="gray">
            <a:xfrm>
              <a:off x="179512" y="1412776"/>
              <a:ext cx="8568952" cy="57735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1">
                    <a:gamma/>
                    <a:shade val="75686"/>
                    <a:invGamma/>
                  </a:schemeClr>
                </a:gs>
                <a:gs pos="50000">
                  <a:schemeClr val="tx1"/>
                </a:gs>
                <a:gs pos="100000">
                  <a:schemeClr val="tx1">
                    <a:gamma/>
                    <a:shade val="75686"/>
                    <a:invGamma/>
                  </a:schemeClr>
                </a:gs>
              </a:gsLst>
              <a:lin ang="5400000" scaled="1"/>
            </a:gradFill>
            <a:ln w="28575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r>
                <a:rPr lang="ru-RU" b="1" dirty="0" smtClean="0">
                  <a:solidFill>
                    <a:srgbClr val="000000"/>
                  </a:solidFill>
                </a:rPr>
                <a:t>Производство автомобильных двигателей и </a:t>
              </a:r>
              <a:r>
                <a:rPr lang="ru-RU" b="1" dirty="0" err="1" smtClean="0">
                  <a:solidFill>
                    <a:srgbClr val="000000"/>
                  </a:solidFill>
                </a:rPr>
                <a:t>автокомпонентов</a:t>
              </a:r>
              <a:r>
                <a:rPr lang="ru-RU" b="1" dirty="0" smtClean="0">
                  <a:solidFill>
                    <a:srgbClr val="000000"/>
                  </a:solidFill>
                </a:rPr>
                <a:t>, </a:t>
              </a:r>
            </a:p>
            <a:p>
              <a:r>
                <a:rPr lang="ru-RU" b="1" dirty="0" smtClean="0">
                  <a:solidFill>
                    <a:srgbClr val="000000"/>
                  </a:solidFill>
                </a:rPr>
                <a:t>судостроение</a:t>
              </a:r>
              <a:endParaRPr lang="en-US" b="1" dirty="0"/>
            </a:p>
          </p:txBody>
        </p:sp>
        <p:grpSp>
          <p:nvGrpSpPr>
            <p:cNvPr id="46" name="Group 35"/>
            <p:cNvGrpSpPr>
              <a:grpSpLocks/>
            </p:cNvGrpSpPr>
            <p:nvPr/>
          </p:nvGrpSpPr>
          <p:grpSpPr bwMode="auto">
            <a:xfrm>
              <a:off x="8442886" y="1828056"/>
              <a:ext cx="333375" cy="304800"/>
              <a:chOff x="2078" y="1680"/>
              <a:chExt cx="1615" cy="1615"/>
            </a:xfrm>
          </p:grpSpPr>
          <p:sp>
            <p:nvSpPr>
              <p:cNvPr id="47" name="Oval 36"/>
              <p:cNvSpPr>
                <a:spLocks noChangeArrowheads="1"/>
              </p:cNvSpPr>
              <p:nvPr/>
            </p:nvSpPr>
            <p:spPr bwMode="gray">
              <a:xfrm>
                <a:off x="2078" y="1680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5715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" name="Oval 37"/>
              <p:cNvSpPr>
                <a:spLocks noChangeArrowheads="1"/>
              </p:cNvSpPr>
              <p:nvPr/>
            </p:nvSpPr>
            <p:spPr bwMode="gray">
              <a:xfrm>
                <a:off x="2170" y="1771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gamma/>
                      <a:shade val="63529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9" name="Oval 38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50" name="Oval 39"/>
              <p:cNvSpPr>
                <a:spLocks noChangeArrowheads="1"/>
              </p:cNvSpPr>
              <p:nvPr/>
            </p:nvSpPr>
            <p:spPr bwMode="gray">
              <a:xfrm>
                <a:off x="2254" y="1856"/>
                <a:ext cx="1262" cy="1264"/>
              </a:xfrm>
              <a:prstGeom prst="ellipse">
                <a:avLst/>
              </a:prstGeom>
              <a:gradFill rotWithShape="1">
                <a:gsLst>
                  <a:gs pos="0">
                    <a:srgbClr val="E35E23">
                      <a:gamma/>
                      <a:shade val="0"/>
                      <a:invGamma/>
                    </a:srgbClr>
                  </a:gs>
                  <a:gs pos="100000">
                    <a:srgbClr val="E35E23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51" name="Oval 40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54118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52" name="Oval 41"/>
              <p:cNvSpPr>
                <a:spLocks noChangeArrowheads="1"/>
              </p:cNvSpPr>
              <p:nvPr/>
            </p:nvSpPr>
            <p:spPr bwMode="gray">
              <a:xfrm>
                <a:off x="2337" y="1939"/>
                <a:ext cx="1096" cy="1098"/>
              </a:xfrm>
              <a:prstGeom prst="ellipse">
                <a:avLst/>
              </a:prstGeom>
              <a:gradFill rotWithShape="1">
                <a:gsLst>
                  <a:gs pos="0">
                    <a:srgbClr val="E35E23"/>
                  </a:gs>
                  <a:gs pos="100000">
                    <a:srgbClr val="E35E23">
                      <a:gamma/>
                      <a:shade val="48627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29496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221060" y="404664"/>
            <a:ext cx="3456384" cy="563563"/>
          </a:xfrm>
        </p:spPr>
        <p:txBody>
          <a:bodyPr/>
          <a:lstStyle/>
          <a:p>
            <a:r>
              <a:rPr lang="ru-RU" altLang="ru-RU" sz="2800" dirty="0" smtClean="0">
                <a:solidFill>
                  <a:srgbClr val="FFC000"/>
                </a:solidFill>
              </a:rPr>
              <a:t>Машиностроение</a:t>
            </a:r>
            <a:r>
              <a:rPr lang="ru-RU" altLang="ru-RU" dirty="0" smtClean="0">
                <a:solidFill>
                  <a:srgbClr val="FFC000"/>
                </a:solidFill>
              </a:rPr>
              <a:t> </a:t>
            </a:r>
            <a:endParaRPr lang="en-US" altLang="ru-RU" dirty="0">
              <a:solidFill>
                <a:srgbClr val="FFC000"/>
              </a:solidFill>
            </a:endParaRPr>
          </a:p>
        </p:txBody>
      </p:sp>
      <p:sp>
        <p:nvSpPr>
          <p:cNvPr id="61443" name="AutoShape 3"/>
          <p:cNvSpPr>
            <a:spLocks noChangeArrowheads="1"/>
          </p:cNvSpPr>
          <p:nvPr/>
        </p:nvSpPr>
        <p:spPr bwMode="auto">
          <a:xfrm>
            <a:off x="5576888" y="2708920"/>
            <a:ext cx="3171576" cy="3744416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9CCFF"/>
              </a:gs>
              <a:gs pos="100000">
                <a:srgbClr val="99CCFF">
                  <a:gamma/>
                  <a:tint val="27451"/>
                  <a:invGamma/>
                </a:srgbClr>
              </a:gs>
            </a:gsLst>
            <a:lin ang="5400000" scaled="1"/>
          </a:gradFill>
          <a:ln w="38100">
            <a:solidFill>
              <a:srgbClr val="33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ru-RU" altLang="ru-RU">
              <a:latin typeface="Verdana" pitchFamily="34" charset="0"/>
            </a:endParaRPr>
          </a:p>
        </p:txBody>
      </p:sp>
      <p:sp>
        <p:nvSpPr>
          <p:cNvPr id="61445" name="AutoShape 5"/>
          <p:cNvSpPr>
            <a:spLocks noChangeArrowheads="1"/>
          </p:cNvSpPr>
          <p:nvPr/>
        </p:nvSpPr>
        <p:spPr bwMode="auto">
          <a:xfrm>
            <a:off x="251520" y="2687638"/>
            <a:ext cx="3177480" cy="340565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9CCFF"/>
              </a:gs>
              <a:gs pos="100000">
                <a:srgbClr val="99CCFF">
                  <a:gamma/>
                  <a:tint val="27451"/>
                  <a:invGamma/>
                </a:srgbClr>
              </a:gs>
            </a:gsLst>
            <a:lin ang="5400000" scaled="1"/>
          </a:gradFill>
          <a:ln w="38100">
            <a:solidFill>
              <a:srgbClr val="33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ru-RU" altLang="ru-RU">
              <a:latin typeface="Verdana" pitchFamily="34" charset="0"/>
            </a:endParaRPr>
          </a:p>
        </p:txBody>
      </p:sp>
      <p:sp>
        <p:nvSpPr>
          <p:cNvPr id="61446" name="Text Box 6"/>
          <p:cNvSpPr txBox="1">
            <a:spLocks noChangeArrowheads="1"/>
          </p:cNvSpPr>
          <p:nvPr/>
        </p:nvSpPr>
        <p:spPr bwMode="auto">
          <a:xfrm>
            <a:off x="395536" y="2852936"/>
            <a:ext cx="2943698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200" b="1" dirty="0" smtClean="0">
                <a:solidFill>
                  <a:srgbClr val="000000"/>
                </a:solidFill>
              </a:rPr>
              <a:t>Монтажник радиоэлектронной аппаратуры и приборов</a:t>
            </a: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200" b="1" dirty="0" smtClean="0">
                <a:solidFill>
                  <a:srgbClr val="000000"/>
                </a:solidFill>
              </a:rPr>
              <a:t>Сварщик</a:t>
            </a: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200" b="1" dirty="0" smtClean="0">
                <a:solidFill>
                  <a:srgbClr val="000000"/>
                </a:solidFill>
              </a:rPr>
              <a:t>Наладчик станков и оборудования в механообработке</a:t>
            </a: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200" b="1" dirty="0" smtClean="0">
                <a:solidFill>
                  <a:srgbClr val="000000"/>
                </a:solidFill>
              </a:rPr>
              <a:t>Оператор станков с программным управлением </a:t>
            </a:r>
            <a:r>
              <a:rPr lang="ru-RU" sz="1200" b="1" dirty="0" smtClean="0">
                <a:solidFill>
                  <a:srgbClr val="C00000"/>
                </a:solidFill>
                <a:sym typeface="Wingdings"/>
              </a:rPr>
              <a:t></a:t>
            </a:r>
            <a:endParaRPr lang="ru-RU" altLang="ru-RU" sz="1200" b="1" dirty="0" smtClean="0">
              <a:solidFill>
                <a:srgbClr val="C00000"/>
              </a:solidFill>
            </a:endParaRP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200" b="1" dirty="0" smtClean="0">
                <a:solidFill>
                  <a:srgbClr val="000000"/>
                </a:solidFill>
              </a:rPr>
              <a:t>Мастер слесарных работ </a:t>
            </a:r>
            <a:r>
              <a:rPr lang="ru-RU" sz="1200" b="1" dirty="0">
                <a:solidFill>
                  <a:srgbClr val="C00000"/>
                </a:solidFill>
                <a:sym typeface="Wingdings"/>
              </a:rPr>
              <a:t></a:t>
            </a:r>
            <a:endParaRPr lang="ru-RU" altLang="ru-RU" sz="1200" b="1" dirty="0" smtClean="0">
              <a:solidFill>
                <a:srgbClr val="C00000"/>
              </a:solidFill>
            </a:endParaRP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200" b="1" dirty="0" smtClean="0">
                <a:solidFill>
                  <a:srgbClr val="000000"/>
                </a:solidFill>
              </a:rPr>
              <a:t>Токарь на станках с ЧПУ </a:t>
            </a:r>
            <a:r>
              <a:rPr lang="ru-RU" sz="1200" b="1" dirty="0">
                <a:solidFill>
                  <a:srgbClr val="C00000"/>
                </a:solidFill>
                <a:sym typeface="Wingdings"/>
              </a:rPr>
              <a:t></a:t>
            </a:r>
            <a:endParaRPr lang="ru-RU" altLang="ru-RU" sz="1200" b="1" dirty="0" smtClean="0">
              <a:solidFill>
                <a:srgbClr val="C00000"/>
              </a:solidFill>
            </a:endParaRP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200" b="1" dirty="0" smtClean="0">
                <a:solidFill>
                  <a:srgbClr val="000000"/>
                </a:solidFill>
              </a:rPr>
              <a:t>Фрезеровщик на станках с ЧПУ </a:t>
            </a:r>
            <a:r>
              <a:rPr lang="ru-RU" sz="1200" b="1" dirty="0">
                <a:solidFill>
                  <a:srgbClr val="C00000"/>
                </a:solidFill>
                <a:sym typeface="Wingdings"/>
              </a:rPr>
              <a:t></a:t>
            </a:r>
            <a:endParaRPr lang="ru-RU" altLang="ru-RU" sz="1200" b="1" dirty="0" smtClean="0">
              <a:solidFill>
                <a:srgbClr val="C00000"/>
              </a:solidFill>
            </a:endParaRP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200" b="1" dirty="0" smtClean="0">
                <a:solidFill>
                  <a:srgbClr val="000000"/>
                </a:solidFill>
              </a:rPr>
              <a:t>Судостроитель-судоремонтник металлических судов</a:t>
            </a: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200" b="1" dirty="0" smtClean="0">
                <a:solidFill>
                  <a:srgbClr val="000000"/>
                </a:solidFill>
              </a:rPr>
              <a:t>Электромонтер по ремонту и обслуживанию электрооборудования</a:t>
            </a:r>
          </a:p>
        </p:txBody>
      </p:sp>
      <p:sp>
        <p:nvSpPr>
          <p:cNvPr id="61447" name="AutoShape 7"/>
          <p:cNvSpPr>
            <a:spLocks noChangeAspect="1" noChangeArrowheads="1" noTextEdit="1"/>
          </p:cNvSpPr>
          <p:nvPr/>
        </p:nvSpPr>
        <p:spPr bwMode="gray">
          <a:xfrm>
            <a:off x="3222625" y="2995613"/>
            <a:ext cx="909638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448" name="Freeform 8"/>
          <p:cNvSpPr>
            <a:spLocks/>
          </p:cNvSpPr>
          <p:nvPr/>
        </p:nvSpPr>
        <p:spPr bwMode="gray">
          <a:xfrm>
            <a:off x="3222625" y="2998788"/>
            <a:ext cx="903288" cy="12414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  <a:extLst/>
        </p:spPr>
        <p:txBody>
          <a:bodyPr/>
          <a:lstStyle/>
          <a:p>
            <a:endParaRPr lang="ru-RU"/>
          </a:p>
        </p:txBody>
      </p:sp>
      <p:sp>
        <p:nvSpPr>
          <p:cNvPr id="61449" name="AutoShape 9"/>
          <p:cNvSpPr>
            <a:spLocks noChangeAspect="1" noChangeArrowheads="1" noTextEdit="1"/>
          </p:cNvSpPr>
          <p:nvPr/>
        </p:nvSpPr>
        <p:spPr bwMode="gray">
          <a:xfrm flipH="1">
            <a:off x="4868863" y="2995613"/>
            <a:ext cx="909637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450" name="Freeform 10"/>
          <p:cNvSpPr>
            <a:spLocks/>
          </p:cNvSpPr>
          <p:nvPr/>
        </p:nvSpPr>
        <p:spPr bwMode="gray">
          <a:xfrm flipH="1">
            <a:off x="4788024" y="2998788"/>
            <a:ext cx="903287" cy="12414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solidFill>
            <a:srgbClr val="FF9933"/>
          </a:solidFill>
          <a:ln>
            <a:noFill/>
          </a:ln>
          <a:extLst/>
        </p:spPr>
        <p:txBody>
          <a:bodyPr/>
          <a:lstStyle/>
          <a:p>
            <a:endParaRPr lang="ru-RU"/>
          </a:p>
        </p:txBody>
      </p:sp>
      <p:grpSp>
        <p:nvGrpSpPr>
          <p:cNvPr id="61451" name="Group 11"/>
          <p:cNvGrpSpPr>
            <a:grpSpLocks/>
          </p:cNvGrpSpPr>
          <p:nvPr/>
        </p:nvGrpSpPr>
        <p:grpSpPr bwMode="auto">
          <a:xfrm>
            <a:off x="3048000" y="1371600"/>
            <a:ext cx="2998788" cy="1601788"/>
            <a:chOff x="1997" y="1314"/>
            <a:chExt cx="1889" cy="1009"/>
          </a:xfrm>
        </p:grpSpPr>
        <p:grpSp>
          <p:nvGrpSpPr>
            <p:cNvPr id="61452" name="Group 12"/>
            <p:cNvGrpSpPr>
              <a:grpSpLocks/>
            </p:cNvGrpSpPr>
            <p:nvPr/>
          </p:nvGrpSpPr>
          <p:grpSpPr bwMode="auto">
            <a:xfrm>
              <a:off x="1997" y="1404"/>
              <a:ext cx="1889" cy="919"/>
              <a:chOff x="1973" y="1027"/>
              <a:chExt cx="1926" cy="937"/>
            </a:xfrm>
          </p:grpSpPr>
          <p:sp>
            <p:nvSpPr>
              <p:cNvPr id="61453" name="Oval 13"/>
              <p:cNvSpPr>
                <a:spLocks noChangeArrowheads="1"/>
              </p:cNvSpPr>
              <p:nvPr/>
            </p:nvSpPr>
            <p:spPr bwMode="gray">
              <a:xfrm>
                <a:off x="1994" y="1057"/>
                <a:ext cx="1905" cy="907"/>
              </a:xfrm>
              <a:prstGeom prst="ellipse">
                <a:avLst/>
              </a:prstGeom>
              <a:solidFill>
                <a:srgbClr val="FF9933"/>
              </a:solidFill>
              <a:ln w="9525">
                <a:solidFill>
                  <a:srgbClr val="FF9933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1454" name="Oval 14"/>
              <p:cNvSpPr>
                <a:spLocks noChangeArrowheads="1"/>
              </p:cNvSpPr>
              <p:nvPr/>
            </p:nvSpPr>
            <p:spPr bwMode="gray">
              <a:xfrm>
                <a:off x="1973" y="1027"/>
                <a:ext cx="1905" cy="907"/>
              </a:xfrm>
              <a:prstGeom prst="ellipse">
                <a:avLst/>
              </a:prstGeom>
              <a:gradFill flip="none" rotWithShape="1">
                <a:gsLst>
                  <a:gs pos="0">
                    <a:srgbClr val="FF9933">
                      <a:shade val="30000"/>
                      <a:satMod val="115000"/>
                    </a:srgbClr>
                  </a:gs>
                  <a:gs pos="50000">
                    <a:srgbClr val="FF9933">
                      <a:shade val="67500"/>
                      <a:satMod val="115000"/>
                    </a:srgbClr>
                  </a:gs>
                  <a:gs pos="100000">
                    <a:srgbClr val="FF9933"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61455" name="Oval 15"/>
            <p:cNvSpPr>
              <a:spLocks noChangeArrowheads="1"/>
            </p:cNvSpPr>
            <p:nvPr/>
          </p:nvSpPr>
          <p:spPr bwMode="gray">
            <a:xfrm>
              <a:off x="2086" y="1314"/>
              <a:ext cx="1691" cy="845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61456" name="Oval 16"/>
            <p:cNvSpPr>
              <a:spLocks noChangeArrowheads="1"/>
            </p:cNvSpPr>
            <p:nvPr/>
          </p:nvSpPr>
          <p:spPr bwMode="gray">
            <a:xfrm>
              <a:off x="2108" y="1319"/>
              <a:ext cx="1650" cy="8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34902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61457" name="Oval 17"/>
            <p:cNvSpPr>
              <a:spLocks noChangeArrowheads="1"/>
            </p:cNvSpPr>
            <p:nvPr/>
          </p:nvSpPr>
          <p:spPr bwMode="gray">
            <a:xfrm>
              <a:off x="2125" y="1327"/>
              <a:ext cx="1570" cy="770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79216"/>
                    <a:invGamma/>
                  </a:schemeClr>
                </a:gs>
                <a:gs pos="100000">
                  <a:schemeClr val="accent1">
                    <a:alpha val="4800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61458" name="Oval 18"/>
            <p:cNvSpPr>
              <a:spLocks noChangeArrowheads="1"/>
            </p:cNvSpPr>
            <p:nvPr/>
          </p:nvSpPr>
          <p:spPr bwMode="gray">
            <a:xfrm>
              <a:off x="2208" y="1344"/>
              <a:ext cx="1382" cy="6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100000">
                  <a:schemeClr val="accent1">
                    <a:alpha val="3800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</p:grpSp>
      <p:sp>
        <p:nvSpPr>
          <p:cNvPr id="61459" name="Text Box 19"/>
          <p:cNvSpPr txBox="1">
            <a:spLocks noChangeArrowheads="1"/>
          </p:cNvSpPr>
          <p:nvPr/>
        </p:nvSpPr>
        <p:spPr bwMode="auto">
          <a:xfrm>
            <a:off x="3339234" y="1628800"/>
            <a:ext cx="243363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ru-RU" altLang="ru-RU" b="1" dirty="0" smtClean="0">
                <a:solidFill>
                  <a:srgbClr val="000000"/>
                </a:solidFill>
              </a:rPr>
              <a:t>востребованные и перспективные</a:t>
            </a:r>
            <a:endParaRPr lang="en-US" altLang="ru-RU" dirty="0">
              <a:solidFill>
                <a:srgbClr val="000000"/>
              </a:solidFill>
            </a:endParaRPr>
          </a:p>
        </p:txBody>
      </p:sp>
      <p:sp>
        <p:nvSpPr>
          <p:cNvPr id="61460" name="Text Box 20"/>
          <p:cNvSpPr txBox="1">
            <a:spLocks noChangeArrowheads="1"/>
          </p:cNvSpPr>
          <p:nvPr/>
        </p:nvSpPr>
        <p:spPr bwMode="auto">
          <a:xfrm>
            <a:off x="5584032" y="2907228"/>
            <a:ext cx="3164432" cy="3508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200" b="1" dirty="0" smtClean="0">
                <a:solidFill>
                  <a:srgbClr val="000000"/>
                </a:solidFill>
              </a:rPr>
              <a:t>Монтаж, техническое обслуживание и ремонт электронных приборов и устройств</a:t>
            </a: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200" b="1" dirty="0" smtClean="0">
                <a:solidFill>
                  <a:srgbClr val="000000"/>
                </a:solidFill>
              </a:rPr>
              <a:t>Производство и эксплуатация оптических и оптико-электронных приборов и систем </a:t>
            </a:r>
            <a:r>
              <a:rPr lang="ru-RU" sz="1200" b="1" dirty="0">
                <a:solidFill>
                  <a:srgbClr val="C00000"/>
                </a:solidFill>
                <a:sym typeface="Wingdings"/>
              </a:rPr>
              <a:t></a:t>
            </a:r>
            <a:endParaRPr lang="ru-RU" altLang="ru-RU" sz="1200" b="1" dirty="0" smtClean="0">
              <a:solidFill>
                <a:srgbClr val="C00000"/>
              </a:solidFill>
            </a:endParaRP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200" b="1" dirty="0" smtClean="0">
                <a:solidFill>
                  <a:srgbClr val="000000"/>
                </a:solidFill>
              </a:rPr>
              <a:t>Техническая эксплуатация оборудования для производства электронной техники </a:t>
            </a:r>
            <a:r>
              <a:rPr lang="ru-RU" sz="1200" b="1" dirty="0">
                <a:solidFill>
                  <a:srgbClr val="C00000"/>
                </a:solidFill>
                <a:sym typeface="Wingdings"/>
              </a:rPr>
              <a:t></a:t>
            </a:r>
            <a:endParaRPr lang="ru-RU" altLang="ru-RU" sz="1200" b="1" dirty="0" smtClean="0">
              <a:solidFill>
                <a:srgbClr val="C00000"/>
              </a:solidFill>
            </a:endParaRP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200" b="1" dirty="0" smtClean="0">
                <a:solidFill>
                  <a:srgbClr val="000000"/>
                </a:solidFill>
              </a:rPr>
              <a:t>Техническая эксплуатация и обслуживание роботизированного производства </a:t>
            </a:r>
            <a:r>
              <a:rPr lang="ru-RU" sz="1200" b="1" dirty="0">
                <a:solidFill>
                  <a:srgbClr val="C00000"/>
                </a:solidFill>
                <a:sym typeface="Wingdings"/>
              </a:rPr>
              <a:t></a:t>
            </a:r>
            <a:endParaRPr lang="ru-RU" altLang="ru-RU" sz="1200" b="1" dirty="0" smtClean="0">
              <a:solidFill>
                <a:srgbClr val="C00000"/>
              </a:solidFill>
            </a:endParaRP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200" b="1" dirty="0" smtClean="0">
                <a:solidFill>
                  <a:srgbClr val="000000"/>
                </a:solidFill>
              </a:rPr>
              <a:t>Технология металлообрабатывающего производства </a:t>
            </a:r>
            <a:r>
              <a:rPr lang="ru-RU" sz="1200" b="1" dirty="0">
                <a:solidFill>
                  <a:srgbClr val="C00000"/>
                </a:solidFill>
                <a:sym typeface="Wingdings"/>
              </a:rPr>
              <a:t></a:t>
            </a:r>
            <a:endParaRPr lang="ru-RU" altLang="ru-RU" sz="1200" b="1" dirty="0" smtClean="0">
              <a:solidFill>
                <a:srgbClr val="C00000"/>
              </a:solidFill>
            </a:endParaRP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200" b="1" dirty="0" smtClean="0">
                <a:solidFill>
                  <a:srgbClr val="000000"/>
                </a:solidFill>
              </a:rPr>
              <a:t>Сварочное производство</a:t>
            </a: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200" b="1" dirty="0" smtClean="0">
                <a:solidFill>
                  <a:srgbClr val="000000"/>
                </a:solidFill>
              </a:rPr>
              <a:t>Производство авиационных двигателей </a:t>
            </a:r>
            <a:endParaRPr lang="en-US" altLang="ru-RU" sz="1200" dirty="0">
              <a:solidFill>
                <a:srgbClr val="000000"/>
              </a:solidFill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7782443"/>
              </p:ext>
            </p:extLst>
          </p:nvPr>
        </p:nvGraphicFramePr>
        <p:xfrm>
          <a:off x="2699792" y="5487888"/>
          <a:ext cx="5334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83" name="CorelDRAW" r:id="rId3" imgW="536502" imgH="537394" progId="CorelDRAW.Graphic.13">
                  <p:embed/>
                </p:oleObj>
              </mc:Choice>
              <mc:Fallback>
                <p:oleObj name="CorelDRAW" r:id="rId3" imgW="536502" imgH="537394" progId="CorelDRAW.Graphic.13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9792" y="5487888"/>
                        <a:ext cx="5334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3817242"/>
              </p:ext>
            </p:extLst>
          </p:nvPr>
        </p:nvGraphicFramePr>
        <p:xfrm>
          <a:off x="8028384" y="5805264"/>
          <a:ext cx="5334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84" name="CorelDRAW" r:id="rId5" imgW="536502" imgH="537394" progId="CorelDRAW.Graphic.13">
                  <p:embed/>
                </p:oleObj>
              </mc:Choice>
              <mc:Fallback>
                <p:oleObj name="CorelDRAW" r:id="rId5" imgW="536502" imgH="537394" progId="CorelDRAW.Graphic.13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28384" y="5805264"/>
                        <a:ext cx="5334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6125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04664"/>
            <a:ext cx="6014091" cy="563563"/>
          </a:xfrm>
        </p:spPr>
        <p:txBody>
          <a:bodyPr/>
          <a:lstStyle/>
          <a:p>
            <a:r>
              <a:rPr lang="ru-RU" altLang="ru-RU" sz="2800" dirty="0" smtClean="0">
                <a:solidFill>
                  <a:srgbClr val="FFC000"/>
                </a:solidFill>
              </a:rPr>
              <a:t>Химическая промышленность </a:t>
            </a:r>
            <a:endParaRPr lang="en-US" altLang="ru-RU" sz="2800" dirty="0">
              <a:solidFill>
                <a:srgbClr val="FFC000"/>
              </a:solidFill>
            </a:endParaRPr>
          </a:p>
        </p:txBody>
      </p:sp>
      <p:sp>
        <p:nvSpPr>
          <p:cNvPr id="61443" name="AutoShape 3"/>
          <p:cNvSpPr>
            <a:spLocks noChangeArrowheads="1"/>
          </p:cNvSpPr>
          <p:nvPr/>
        </p:nvSpPr>
        <p:spPr bwMode="auto">
          <a:xfrm>
            <a:off x="5576888" y="2998788"/>
            <a:ext cx="3171576" cy="172635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9CCFF"/>
              </a:gs>
              <a:gs pos="100000">
                <a:srgbClr val="99CCFF">
                  <a:gamma/>
                  <a:tint val="27451"/>
                  <a:invGamma/>
                </a:srgbClr>
              </a:gs>
            </a:gsLst>
            <a:lin ang="5400000" scaled="1"/>
          </a:gradFill>
          <a:ln w="38100">
            <a:solidFill>
              <a:srgbClr val="33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ru-RU" altLang="ru-RU">
              <a:latin typeface="Verdana" pitchFamily="34" charset="0"/>
            </a:endParaRPr>
          </a:p>
        </p:txBody>
      </p:sp>
      <p:sp>
        <p:nvSpPr>
          <p:cNvPr id="61445" name="AutoShape 5"/>
          <p:cNvSpPr>
            <a:spLocks noChangeArrowheads="1"/>
          </p:cNvSpPr>
          <p:nvPr/>
        </p:nvSpPr>
        <p:spPr bwMode="auto">
          <a:xfrm>
            <a:off x="395536" y="2998788"/>
            <a:ext cx="3033464" cy="172635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9CCFF"/>
              </a:gs>
              <a:gs pos="100000">
                <a:srgbClr val="99CCFF">
                  <a:gamma/>
                  <a:tint val="27451"/>
                  <a:invGamma/>
                </a:srgbClr>
              </a:gs>
            </a:gsLst>
            <a:lin ang="5400000" scaled="1"/>
          </a:gradFill>
          <a:ln w="38100">
            <a:solidFill>
              <a:srgbClr val="33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ru-RU" altLang="ru-RU">
              <a:latin typeface="Verdana" pitchFamily="34" charset="0"/>
            </a:endParaRPr>
          </a:p>
        </p:txBody>
      </p:sp>
      <p:sp>
        <p:nvSpPr>
          <p:cNvPr id="61446" name="Text Box 6"/>
          <p:cNvSpPr txBox="1">
            <a:spLocks noChangeArrowheads="1"/>
          </p:cNvSpPr>
          <p:nvPr/>
        </p:nvSpPr>
        <p:spPr bwMode="auto">
          <a:xfrm>
            <a:off x="467544" y="3328693"/>
            <a:ext cx="287169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400" b="1" dirty="0" smtClean="0">
                <a:solidFill>
                  <a:srgbClr val="000000"/>
                </a:solidFill>
              </a:rPr>
              <a:t>Оператор в производстве шин </a:t>
            </a:r>
            <a:r>
              <a:rPr lang="ru-RU" sz="1400" b="1" dirty="0">
                <a:solidFill>
                  <a:srgbClr val="C00000"/>
                </a:solidFill>
                <a:sym typeface="Wingdings"/>
              </a:rPr>
              <a:t></a:t>
            </a:r>
            <a:endParaRPr lang="ru-RU" altLang="ru-RU" sz="1400" b="1" dirty="0" smtClean="0">
              <a:solidFill>
                <a:srgbClr val="C00000"/>
              </a:solidFill>
            </a:endParaRPr>
          </a:p>
        </p:txBody>
      </p:sp>
      <p:sp>
        <p:nvSpPr>
          <p:cNvPr id="61447" name="AutoShape 7"/>
          <p:cNvSpPr>
            <a:spLocks noChangeAspect="1" noChangeArrowheads="1" noTextEdit="1"/>
          </p:cNvSpPr>
          <p:nvPr/>
        </p:nvSpPr>
        <p:spPr bwMode="gray">
          <a:xfrm>
            <a:off x="3222625" y="2995613"/>
            <a:ext cx="909638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448" name="Freeform 8"/>
          <p:cNvSpPr>
            <a:spLocks/>
          </p:cNvSpPr>
          <p:nvPr/>
        </p:nvSpPr>
        <p:spPr bwMode="gray">
          <a:xfrm>
            <a:off x="3222625" y="2998788"/>
            <a:ext cx="903288" cy="12414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solidFill>
              <a:srgbClr val="92D050"/>
            </a:solidFill>
          </a:ln>
          <a:extLst/>
        </p:spPr>
        <p:txBody>
          <a:bodyPr/>
          <a:lstStyle/>
          <a:p>
            <a:endParaRPr lang="ru-RU"/>
          </a:p>
        </p:txBody>
      </p:sp>
      <p:sp>
        <p:nvSpPr>
          <p:cNvPr id="61449" name="AutoShape 9"/>
          <p:cNvSpPr>
            <a:spLocks noChangeAspect="1" noChangeArrowheads="1" noTextEdit="1"/>
          </p:cNvSpPr>
          <p:nvPr/>
        </p:nvSpPr>
        <p:spPr bwMode="gray">
          <a:xfrm flipH="1">
            <a:off x="4868863" y="2995613"/>
            <a:ext cx="909637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450" name="Freeform 10"/>
          <p:cNvSpPr>
            <a:spLocks/>
          </p:cNvSpPr>
          <p:nvPr/>
        </p:nvSpPr>
        <p:spPr bwMode="gray">
          <a:xfrm flipH="1">
            <a:off x="4875213" y="2998788"/>
            <a:ext cx="903287" cy="12414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solidFill>
            <a:srgbClr val="FF9933"/>
          </a:solidFill>
          <a:ln>
            <a:noFill/>
          </a:ln>
          <a:extLst/>
        </p:spPr>
        <p:txBody>
          <a:bodyPr/>
          <a:lstStyle/>
          <a:p>
            <a:endParaRPr lang="ru-RU"/>
          </a:p>
        </p:txBody>
      </p:sp>
      <p:grpSp>
        <p:nvGrpSpPr>
          <p:cNvPr id="61451" name="Group 11"/>
          <p:cNvGrpSpPr>
            <a:grpSpLocks/>
          </p:cNvGrpSpPr>
          <p:nvPr/>
        </p:nvGrpSpPr>
        <p:grpSpPr bwMode="auto">
          <a:xfrm>
            <a:off x="3048000" y="1371600"/>
            <a:ext cx="2998788" cy="1601788"/>
            <a:chOff x="1997" y="1314"/>
            <a:chExt cx="1889" cy="1009"/>
          </a:xfrm>
        </p:grpSpPr>
        <p:grpSp>
          <p:nvGrpSpPr>
            <p:cNvPr id="61452" name="Group 12"/>
            <p:cNvGrpSpPr>
              <a:grpSpLocks/>
            </p:cNvGrpSpPr>
            <p:nvPr/>
          </p:nvGrpSpPr>
          <p:grpSpPr bwMode="auto">
            <a:xfrm>
              <a:off x="1997" y="1404"/>
              <a:ext cx="1889" cy="919"/>
              <a:chOff x="1973" y="1027"/>
              <a:chExt cx="1926" cy="937"/>
            </a:xfrm>
          </p:grpSpPr>
          <p:sp>
            <p:nvSpPr>
              <p:cNvPr id="61453" name="Oval 13"/>
              <p:cNvSpPr>
                <a:spLocks noChangeArrowheads="1"/>
              </p:cNvSpPr>
              <p:nvPr/>
            </p:nvSpPr>
            <p:spPr bwMode="gray">
              <a:xfrm>
                <a:off x="1994" y="1057"/>
                <a:ext cx="1905" cy="907"/>
              </a:xfrm>
              <a:prstGeom prst="ellipse">
                <a:avLst/>
              </a:prstGeom>
              <a:solidFill>
                <a:srgbClr val="FF9933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1454" name="Oval 14"/>
              <p:cNvSpPr>
                <a:spLocks noChangeArrowheads="1"/>
              </p:cNvSpPr>
              <p:nvPr/>
            </p:nvSpPr>
            <p:spPr bwMode="gray">
              <a:xfrm>
                <a:off x="1973" y="1027"/>
                <a:ext cx="1905" cy="907"/>
              </a:xfrm>
              <a:prstGeom prst="ellipse">
                <a:avLst/>
              </a:prstGeom>
              <a:gradFill flip="none" rotWithShape="1">
                <a:gsLst>
                  <a:gs pos="0">
                    <a:srgbClr val="FF9933">
                      <a:shade val="30000"/>
                      <a:satMod val="115000"/>
                    </a:srgbClr>
                  </a:gs>
                  <a:gs pos="50000">
                    <a:srgbClr val="FF9933">
                      <a:shade val="67500"/>
                      <a:satMod val="115000"/>
                    </a:srgbClr>
                  </a:gs>
                  <a:gs pos="100000">
                    <a:srgbClr val="FF9933">
                      <a:shade val="100000"/>
                      <a:satMod val="115000"/>
                    </a:srgb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61455" name="Oval 15"/>
            <p:cNvSpPr>
              <a:spLocks noChangeArrowheads="1"/>
            </p:cNvSpPr>
            <p:nvPr/>
          </p:nvSpPr>
          <p:spPr bwMode="gray">
            <a:xfrm>
              <a:off x="2086" y="1314"/>
              <a:ext cx="1691" cy="845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61456" name="Oval 16"/>
            <p:cNvSpPr>
              <a:spLocks noChangeArrowheads="1"/>
            </p:cNvSpPr>
            <p:nvPr/>
          </p:nvSpPr>
          <p:spPr bwMode="gray">
            <a:xfrm>
              <a:off x="2108" y="1319"/>
              <a:ext cx="1650" cy="8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34902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61457" name="Oval 17"/>
            <p:cNvSpPr>
              <a:spLocks noChangeArrowheads="1"/>
            </p:cNvSpPr>
            <p:nvPr/>
          </p:nvSpPr>
          <p:spPr bwMode="gray">
            <a:xfrm>
              <a:off x="2125" y="1327"/>
              <a:ext cx="1570" cy="770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79216"/>
                    <a:invGamma/>
                  </a:schemeClr>
                </a:gs>
                <a:gs pos="100000">
                  <a:schemeClr val="accent1">
                    <a:alpha val="4800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61458" name="Oval 18"/>
            <p:cNvSpPr>
              <a:spLocks noChangeArrowheads="1"/>
            </p:cNvSpPr>
            <p:nvPr/>
          </p:nvSpPr>
          <p:spPr bwMode="gray">
            <a:xfrm>
              <a:off x="2208" y="1344"/>
              <a:ext cx="1382" cy="6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100000">
                  <a:schemeClr val="accent1">
                    <a:alpha val="3800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</p:grpSp>
      <p:sp>
        <p:nvSpPr>
          <p:cNvPr id="61459" name="Text Box 19"/>
          <p:cNvSpPr txBox="1">
            <a:spLocks noChangeArrowheads="1"/>
          </p:cNvSpPr>
          <p:nvPr/>
        </p:nvSpPr>
        <p:spPr bwMode="auto">
          <a:xfrm>
            <a:off x="3339234" y="1628800"/>
            <a:ext cx="243363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ru-RU" altLang="ru-RU" b="1" dirty="0" smtClean="0">
                <a:solidFill>
                  <a:srgbClr val="000000"/>
                </a:solidFill>
              </a:rPr>
              <a:t>востребованные и перспективные</a:t>
            </a:r>
            <a:endParaRPr lang="en-US" altLang="ru-RU" dirty="0">
              <a:solidFill>
                <a:srgbClr val="000000"/>
              </a:solidFill>
            </a:endParaRPr>
          </a:p>
        </p:txBody>
      </p:sp>
      <p:sp>
        <p:nvSpPr>
          <p:cNvPr id="61460" name="Text Box 20"/>
          <p:cNvSpPr txBox="1">
            <a:spLocks noChangeArrowheads="1"/>
          </p:cNvSpPr>
          <p:nvPr/>
        </p:nvSpPr>
        <p:spPr bwMode="auto">
          <a:xfrm>
            <a:off x="5772872" y="3212252"/>
            <a:ext cx="2975592" cy="1354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400" b="1" dirty="0" smtClean="0">
                <a:solidFill>
                  <a:srgbClr val="000000"/>
                </a:solidFill>
              </a:rPr>
              <a:t>Переработка нефти и газа</a:t>
            </a: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400" b="1" dirty="0" smtClean="0">
                <a:solidFill>
                  <a:srgbClr val="000000"/>
                </a:solidFill>
              </a:rPr>
              <a:t>Технология аналитического контроля химических соединений </a:t>
            </a:r>
            <a:endParaRPr lang="ru-RU" altLang="ru-RU" sz="1400" b="1" dirty="0" smtClean="0">
              <a:solidFill>
                <a:srgbClr val="C00000"/>
              </a:solidFill>
            </a:endParaRP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r>
              <a:rPr lang="ru-RU" altLang="ru-RU" sz="1400" b="1" dirty="0" smtClean="0">
                <a:solidFill>
                  <a:srgbClr val="000000"/>
                </a:solidFill>
              </a:rPr>
              <a:t>Фармация</a:t>
            </a:r>
          </a:p>
          <a:p>
            <a:pPr marL="171450" indent="-171450" eaLnBrk="0" hangingPunct="0">
              <a:buFont typeface="Arial" panose="020B0604020202020204" pitchFamily="34" charset="0"/>
              <a:buChar char="•"/>
            </a:pPr>
            <a:endParaRPr lang="en-US" altLang="ru-RU" sz="1200" dirty="0">
              <a:solidFill>
                <a:srgbClr val="000000"/>
              </a:solidFill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383726"/>
              </p:ext>
            </p:extLst>
          </p:nvPr>
        </p:nvGraphicFramePr>
        <p:xfrm>
          <a:off x="2655888" y="4077072"/>
          <a:ext cx="5334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03" name="CorelDRAW" r:id="rId3" imgW="536502" imgH="537394" progId="CorelDRAW.Graphic.13">
                  <p:embed/>
                </p:oleObj>
              </mc:Choice>
              <mc:Fallback>
                <p:oleObj name="CorelDRAW" r:id="rId3" imgW="536502" imgH="537394" progId="CorelDRAW.Graphic.13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5888" y="4077072"/>
                        <a:ext cx="5334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0184626"/>
              </p:ext>
            </p:extLst>
          </p:nvPr>
        </p:nvGraphicFramePr>
        <p:xfrm>
          <a:off x="7956376" y="4077072"/>
          <a:ext cx="5334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04" name="CorelDRAW" r:id="rId5" imgW="536502" imgH="537394" progId="CorelDRAW.Graphic.13">
                  <p:embed/>
                </p:oleObj>
              </mc:Choice>
              <mc:Fallback>
                <p:oleObj name="CorelDRAW" r:id="rId5" imgW="536502" imgH="537394" progId="CorelDRAW.Graphic.13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6376" y="4077072"/>
                        <a:ext cx="5334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93339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4">
  <a:themeElements>
    <a:clrScheme name="217tgp_cube_dark 3">
      <a:dk1>
        <a:srgbClr val="969696"/>
      </a:dk1>
      <a:lt1>
        <a:srgbClr val="FFFFFF"/>
      </a:lt1>
      <a:dk2>
        <a:srgbClr val="0A2068"/>
      </a:dk2>
      <a:lt2>
        <a:srgbClr val="85D9F7"/>
      </a:lt2>
      <a:accent1>
        <a:srgbClr val="5AB14B"/>
      </a:accent1>
      <a:accent2>
        <a:srgbClr val="2F7ADF"/>
      </a:accent2>
      <a:accent3>
        <a:srgbClr val="AAABB9"/>
      </a:accent3>
      <a:accent4>
        <a:srgbClr val="DADADA"/>
      </a:accent4>
      <a:accent5>
        <a:srgbClr val="B5D5B1"/>
      </a:accent5>
      <a:accent6>
        <a:srgbClr val="2A6ECA"/>
      </a:accent6>
      <a:hlink>
        <a:srgbClr val="8A52C8"/>
      </a:hlink>
      <a:folHlink>
        <a:srgbClr val="C48352"/>
      </a:folHlink>
    </a:clrScheme>
    <a:fontScheme name="217tgp_cube_da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17tgp_cube_dark 1">
        <a:dk1>
          <a:srgbClr val="969696"/>
        </a:dk1>
        <a:lt1>
          <a:srgbClr val="FFFFFF"/>
        </a:lt1>
        <a:dk2>
          <a:srgbClr val="005E5C"/>
        </a:dk2>
        <a:lt2>
          <a:srgbClr val="DAEEA2"/>
        </a:lt2>
        <a:accent1>
          <a:srgbClr val="238FD9"/>
        </a:accent1>
        <a:accent2>
          <a:srgbClr val="43A98E"/>
        </a:accent2>
        <a:accent3>
          <a:srgbClr val="AAB6B5"/>
        </a:accent3>
        <a:accent4>
          <a:srgbClr val="DADADA"/>
        </a:accent4>
        <a:accent5>
          <a:srgbClr val="ACC6E9"/>
        </a:accent5>
        <a:accent6>
          <a:srgbClr val="3C9980"/>
        </a:accent6>
        <a:hlink>
          <a:srgbClr val="D8A642"/>
        </a:hlink>
        <a:folHlink>
          <a:srgbClr val="B3703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7tgp_cube_dark 2">
        <a:dk1>
          <a:srgbClr val="969696"/>
        </a:dk1>
        <a:lt1>
          <a:srgbClr val="FFFFFF"/>
        </a:lt1>
        <a:dk2>
          <a:srgbClr val="3F1F53"/>
        </a:dk2>
        <a:lt2>
          <a:srgbClr val="F3CC9D"/>
        </a:lt2>
        <a:accent1>
          <a:srgbClr val="557FE7"/>
        </a:accent1>
        <a:accent2>
          <a:srgbClr val="EB6363"/>
        </a:accent2>
        <a:accent3>
          <a:srgbClr val="AFABB3"/>
        </a:accent3>
        <a:accent4>
          <a:srgbClr val="DADADA"/>
        </a:accent4>
        <a:accent5>
          <a:srgbClr val="B4C0F1"/>
        </a:accent5>
        <a:accent6>
          <a:srgbClr val="D55959"/>
        </a:accent6>
        <a:hlink>
          <a:srgbClr val="9351C9"/>
        </a:hlink>
        <a:folHlink>
          <a:srgbClr val="3EB2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7tgp_cube_dark 3">
        <a:dk1>
          <a:srgbClr val="969696"/>
        </a:dk1>
        <a:lt1>
          <a:srgbClr val="FFFFFF"/>
        </a:lt1>
        <a:dk2>
          <a:srgbClr val="0A2068"/>
        </a:dk2>
        <a:lt2>
          <a:srgbClr val="85D9F7"/>
        </a:lt2>
        <a:accent1>
          <a:srgbClr val="5AB14B"/>
        </a:accent1>
        <a:accent2>
          <a:srgbClr val="2F7ADF"/>
        </a:accent2>
        <a:accent3>
          <a:srgbClr val="AAABB9"/>
        </a:accent3>
        <a:accent4>
          <a:srgbClr val="DADADA"/>
        </a:accent4>
        <a:accent5>
          <a:srgbClr val="B5D5B1"/>
        </a:accent5>
        <a:accent6>
          <a:srgbClr val="2A6ECA"/>
        </a:accent6>
        <a:hlink>
          <a:srgbClr val="8A52C8"/>
        </a:hlink>
        <a:folHlink>
          <a:srgbClr val="C48352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14</Template>
  <TotalTime>1125</TotalTime>
  <Words>647</Words>
  <Application>Microsoft Office PowerPoint</Application>
  <PresentationFormat>Экран (4:3)</PresentationFormat>
  <Paragraphs>158</Paragraphs>
  <Slides>18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0" baseType="lpstr">
      <vt:lpstr>14</vt:lpstr>
      <vt:lpstr>CorelDRAW</vt:lpstr>
      <vt:lpstr>Территории  развития и  потребность  в  кадрах </vt:lpstr>
      <vt:lpstr>Презентация PowerPoint</vt:lpstr>
      <vt:lpstr>Презентация PowerPoint</vt:lpstr>
      <vt:lpstr>ТОП-50 Российской Федерации</vt:lpstr>
      <vt:lpstr>Презентация PowerPoint</vt:lpstr>
      <vt:lpstr>ТОП-регион Ярославской области</vt:lpstr>
      <vt:lpstr>Промышленность</vt:lpstr>
      <vt:lpstr>Машиностроение </vt:lpstr>
      <vt:lpstr>Химическая промышленность </vt:lpstr>
      <vt:lpstr>Сквозные профессии и специальности </vt:lpstr>
      <vt:lpstr>   Строительство</vt:lpstr>
      <vt:lpstr>   Транспорт</vt:lpstr>
      <vt:lpstr>  Сельское хозяйство</vt:lpstr>
      <vt:lpstr> Туризм</vt:lpstr>
      <vt:lpstr> IТ- сфера</vt:lpstr>
      <vt:lpstr>Другие отрасли</vt:lpstr>
      <vt:lpstr> Профессии (специальности) будущего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user</dc:creator>
  <cp:lastModifiedBy>user</cp:lastModifiedBy>
  <cp:revision>90</cp:revision>
  <dcterms:created xsi:type="dcterms:W3CDTF">2017-08-10T11:58:20Z</dcterms:created>
  <dcterms:modified xsi:type="dcterms:W3CDTF">2018-09-24T07:55:44Z</dcterms:modified>
</cp:coreProperties>
</file>